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1"/>
  </p:notesMasterIdLst>
  <p:sldIdLst>
    <p:sldId id="276" r:id="rId2"/>
    <p:sldId id="277" r:id="rId3"/>
    <p:sldId id="278" r:id="rId4"/>
    <p:sldId id="288" r:id="rId5"/>
    <p:sldId id="289" r:id="rId6"/>
    <p:sldId id="281" r:id="rId7"/>
    <p:sldId id="290" r:id="rId8"/>
    <p:sldId id="283" r:id="rId9"/>
    <p:sldId id="28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7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51F19-1A72-C148-826C-493AEC5EE96F}" type="datetimeFigureOut">
              <a:rPr lang="en-US" smtClean="0"/>
              <a:t>4/4/18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A225B-170E-7045-A990-FA667735E1FD}" type="slidenum">
              <a:rPr lang="en-US" smtClean="0"/>
              <a:t>‹#›</a:t>
            </a:fld>
            <a:endParaRPr lang="en-US"/>
          </a:p>
        </p:txBody>
      </p:sp>
    </p:spTree>
    <p:extLst>
      <p:ext uri="{BB962C8B-B14F-4D97-AF65-F5344CB8AC3E}">
        <p14:creationId xmlns:p14="http://schemas.microsoft.com/office/powerpoint/2010/main" val="3944290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xfrm>
            <a:off x="1143000" y="685800"/>
            <a:ext cx="4572000" cy="3429000"/>
          </a:xfrm>
          <a:ln/>
        </p:spPr>
      </p:sp>
      <p:sp>
        <p:nvSpPr>
          <p:cNvPr id="28675" name="Notes Placeholder 2"/>
          <p:cNvSpPr>
            <a:spLocks noGrp="1"/>
          </p:cNvSpPr>
          <p:nvPr>
            <p:ph type="body" idx="1"/>
          </p:nvPr>
        </p:nvSpPr>
        <p:spPr>
          <a:noFill/>
          <a:ln/>
        </p:spPr>
        <p:txBody>
          <a:bodyPr/>
          <a:lstStyle/>
          <a:p>
            <a:pPr marL="0" indent="0" algn="ctr">
              <a:buNone/>
            </a:pPr>
            <a:r>
              <a:rPr lang="en-US" dirty="0" smtClean="0"/>
              <a:t>Think Like a Mathematician!</a:t>
            </a:r>
          </a:p>
          <a:p>
            <a:pPr marL="0" indent="0" algn="ctr">
              <a:buNone/>
            </a:pPr>
            <a:endParaRPr lang="en-US" dirty="0" smtClean="0"/>
          </a:p>
          <a:p>
            <a:pPr marL="0" indent="0" algn="ctr">
              <a:buNone/>
            </a:pPr>
            <a:r>
              <a:rPr lang="en-US" dirty="0" smtClean="0"/>
              <a:t>Find Quantities and Relationships in Word Problems and Diagrams</a:t>
            </a:r>
            <a:endParaRPr lang="en-US" dirty="0"/>
          </a:p>
        </p:txBody>
      </p:sp>
      <p:sp>
        <p:nvSpPr>
          <p:cNvPr id="28676" name="Slide Number Placeholder 3"/>
          <p:cNvSpPr>
            <a:spLocks noGrp="1"/>
          </p:cNvSpPr>
          <p:nvPr>
            <p:ph type="sldNum" sz="quarter" idx="5"/>
          </p:nvPr>
        </p:nvSpPr>
        <p:spPr>
          <a:noFill/>
        </p:spPr>
        <p:txBody>
          <a:bodyPr/>
          <a:lstStyle/>
          <a:p>
            <a:fld id="{7D72E02C-688B-E148-A0F3-C0B51310B224}" type="slidenum">
              <a:rPr lang="en-US" smtClean="0">
                <a:solidFill>
                  <a:prstClr val="black"/>
                </a:solidFill>
                <a:latin typeface="Arial" pitchFamily="-84" charset="0"/>
                <a:ea typeface="ＭＳ Ｐゴシック" pitchFamily="-84" charset="-128"/>
                <a:cs typeface="ＭＳ Ｐゴシック" pitchFamily="-84" charset="-128"/>
              </a:rPr>
              <a:pPr/>
              <a:t>1</a:t>
            </a:fld>
            <a:endParaRPr lang="en-US" smtClean="0">
              <a:solidFill>
                <a:prstClr val="black"/>
              </a:solidFill>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t>Draw a diagram that represents</a:t>
            </a:r>
            <a:r>
              <a:rPr lang="en-US" sz="1200" cap="all" dirty="0" smtClean="0"/>
              <a:t> </a:t>
            </a:r>
            <a:r>
              <a:rPr lang="en-US" sz="1200" dirty="0" smtClean="0"/>
              <a:t>the important problem information</a:t>
            </a:r>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t>Draw a diagram that represents</a:t>
            </a:r>
            <a:r>
              <a:rPr lang="en-US" sz="1200" cap="all" dirty="0" smtClean="0"/>
              <a:t> </a:t>
            </a:r>
            <a:r>
              <a:rPr lang="en-US" sz="1200" dirty="0" smtClean="0"/>
              <a:t>the important problem information</a:t>
            </a:r>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A225B-170E-7045-A990-FA667735E1FD}" type="slidenum">
              <a:rPr lang="en-US" smtClean="0"/>
              <a:t>8</a:t>
            </a:fld>
            <a:endParaRPr lang="en-US"/>
          </a:p>
        </p:txBody>
      </p:sp>
    </p:spTree>
    <p:extLst>
      <p:ext uri="{BB962C8B-B14F-4D97-AF65-F5344CB8AC3E}">
        <p14:creationId xmlns:p14="http://schemas.microsoft.com/office/powerpoint/2010/main" val="75514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6805006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282189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5458400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9591950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3614237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405478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8043896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55775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7555097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3855330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0367821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9504114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322450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0640972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30209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Open Sans" charset="0"/>
                <a:ea typeface="Open Sans" charset="0"/>
                <a:cs typeface="Open Sans" charset="0"/>
              </a:defRPr>
            </a:lvl1pPr>
          </a:lstStyle>
          <a:p>
            <a:fld id="{4B8EB48E-D21B-CE41-88C3-31AB70C1ED78}" type="datetimeFigureOut">
              <a:rPr lang="en-US" smtClean="0">
                <a:solidFill>
                  <a:srgbClr val="000000">
                    <a:tint val="75000"/>
                  </a:srgbClr>
                </a:solidFill>
              </a:rPr>
              <a:pPr/>
              <a:t>4/4/18</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srgbClr val="000000">
                    <a:tint val="75000"/>
                  </a:srgbClr>
                </a:solidFill>
                <a:latin typeface="Calibri"/>
              </a:rPr>
              <a:t>©2016 Fostering Math Practices</a:t>
            </a:r>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Open Sans" charset="0"/>
                <a:ea typeface="Open Sans" charset="0"/>
                <a:cs typeface="Open Sans" charset="0"/>
              </a:defRPr>
            </a:lvl1pPr>
          </a:lstStyle>
          <a:p>
            <a:fld id="{0A6BC4E2-C3FB-8D44-B00D-2CC5CCCB378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205389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xStyles>
    <p:titleStyle>
      <a:lvl1pPr algn="l" defTabSz="457200" rtl="0" eaLnBrk="1" latinLnBrk="0" hangingPunct="1">
        <a:spcBef>
          <a:spcPct val="0"/>
        </a:spcBef>
        <a:buNone/>
        <a:defRPr sz="4000" b="1" kern="1200">
          <a:solidFill>
            <a:schemeClr val="tx2"/>
          </a:solidFill>
          <a:latin typeface="Open Sans" charset="0"/>
          <a:ea typeface="Open Sans" charset="0"/>
          <a:cs typeface="Open Sans" charset="0"/>
        </a:defRPr>
      </a:lvl1pPr>
    </p:titleStyle>
    <p:bodyStyle>
      <a:lvl1pPr marL="342900" indent="-342900" algn="l" defTabSz="457200" rtl="0" eaLnBrk="1" latinLnBrk="0" hangingPunct="1">
        <a:spcBef>
          <a:spcPct val="20000"/>
        </a:spcBef>
        <a:buClr>
          <a:schemeClr val="accent1"/>
        </a:buClr>
        <a:buSzPct val="120000"/>
        <a:buFont typeface="Wingdings" charset="2"/>
        <a:buChar char="§"/>
        <a:defRPr sz="2800" kern="1200">
          <a:solidFill>
            <a:schemeClr val="accent4"/>
          </a:solidFill>
          <a:latin typeface="Open Sans" charset="0"/>
          <a:ea typeface="Open Sans" charset="0"/>
          <a:cs typeface="Open Sans" charset="0"/>
        </a:defRPr>
      </a:lvl1pPr>
      <a:lvl2pPr marL="742950" indent="-285750" algn="l" defTabSz="457200" rtl="0" eaLnBrk="1" latinLnBrk="0" hangingPunct="1">
        <a:spcBef>
          <a:spcPct val="20000"/>
        </a:spcBef>
        <a:buClr>
          <a:schemeClr val="accent1"/>
        </a:buClr>
        <a:buSzPct val="120000"/>
        <a:buFont typeface="Wingdings" charset="2"/>
        <a:buChar char="§"/>
        <a:defRPr sz="2400" kern="1200">
          <a:solidFill>
            <a:schemeClr val="accent4"/>
          </a:solidFill>
          <a:latin typeface="Open Sans" charset="0"/>
          <a:ea typeface="Open Sans" charset="0"/>
          <a:cs typeface="Open Sans" charset="0"/>
        </a:defRPr>
      </a:lvl2pPr>
      <a:lvl3pPr marL="1143000" indent="-228600" algn="l" defTabSz="457200" rtl="0" eaLnBrk="1" latinLnBrk="0" hangingPunct="1">
        <a:spcBef>
          <a:spcPct val="20000"/>
        </a:spcBef>
        <a:buClr>
          <a:schemeClr val="accent1"/>
        </a:buClr>
        <a:buSzPct val="120000"/>
        <a:buFont typeface="Wingdings" charset="2"/>
        <a:buChar char="§"/>
        <a:defRPr sz="2000" kern="1200">
          <a:solidFill>
            <a:schemeClr val="accent4"/>
          </a:solidFill>
          <a:latin typeface="Open Sans" charset="0"/>
          <a:ea typeface="Open Sans" charset="0"/>
          <a:cs typeface="Open Sans" charset="0"/>
        </a:defRPr>
      </a:lvl3pPr>
      <a:lvl4pPr marL="1600200" indent="-228600" algn="l" defTabSz="457200" rtl="0" eaLnBrk="1" latinLnBrk="0" hangingPunct="1">
        <a:spcBef>
          <a:spcPct val="20000"/>
        </a:spcBef>
        <a:buClr>
          <a:schemeClr val="accent1"/>
        </a:buClr>
        <a:buSzPct val="120000"/>
        <a:buFont typeface="Wingdings" charset="2"/>
        <a:buChar char="§"/>
        <a:defRPr sz="1800" kern="1200">
          <a:solidFill>
            <a:schemeClr val="accent4"/>
          </a:solidFill>
          <a:latin typeface="Open Sans" charset="0"/>
          <a:ea typeface="Open Sans" charset="0"/>
          <a:cs typeface="Open Sans" charset="0"/>
        </a:defRPr>
      </a:lvl4pPr>
      <a:lvl5pPr marL="2057400" indent="-228600" algn="l" defTabSz="457200" rtl="0" eaLnBrk="1" latinLnBrk="0" hangingPunct="1">
        <a:spcBef>
          <a:spcPct val="20000"/>
        </a:spcBef>
        <a:buClr>
          <a:schemeClr val="accent1"/>
        </a:buClr>
        <a:buSzPct val="120000"/>
        <a:buFont typeface="Wingdings" charset="2"/>
        <a:buChar char="§"/>
        <a:defRPr sz="1800" kern="1200">
          <a:solidFill>
            <a:schemeClr val="accent4"/>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9.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65679" y="306823"/>
            <a:ext cx="7347412" cy="1143000"/>
          </a:xfrm>
          <a:noFill/>
        </p:spPr>
        <p:txBody>
          <a:bodyPr/>
          <a:lstStyle/>
          <a:p>
            <a:pPr eaLnBrk="1" hangingPunct="1"/>
            <a:r>
              <a:rPr lang="en-US" dirty="0" smtClean="0">
                <a:solidFill>
                  <a:srgbClr val="7F7F7F"/>
                </a:solidFill>
                <a:latin typeface="Arial"/>
                <a:cs typeface="Arial"/>
              </a:rPr>
              <a:t>Capturing Quantities</a:t>
            </a:r>
            <a:endParaRPr lang="en-US" dirty="0" smtClean="0">
              <a:solidFill>
                <a:schemeClr val="bg1">
                  <a:lumMod val="50000"/>
                </a:schemeClr>
              </a:solidFill>
              <a:latin typeface="Arial"/>
              <a:cs typeface="Arial"/>
            </a:endParaRPr>
          </a:p>
        </p:txBody>
      </p:sp>
      <p:sp>
        <p:nvSpPr>
          <p:cNvPr id="27651" name="Rectangle 3"/>
          <p:cNvSpPr>
            <a:spLocks noGrp="1" noChangeArrowheads="1"/>
          </p:cNvSpPr>
          <p:nvPr>
            <p:ph idx="1"/>
          </p:nvPr>
        </p:nvSpPr>
        <p:spPr>
          <a:xfrm>
            <a:off x="457200" y="1803306"/>
            <a:ext cx="8229600" cy="4597497"/>
          </a:xfrm>
          <a:noFill/>
        </p:spPr>
        <p:txBody>
          <a:bodyPr>
            <a:noAutofit/>
          </a:bodyPr>
          <a:lstStyle/>
          <a:p>
            <a:pPr marL="1365250" indent="-1365250">
              <a:buNone/>
            </a:pPr>
            <a:r>
              <a:rPr lang="en-US" sz="3600" b="1" dirty="0" smtClean="0">
                <a:solidFill>
                  <a:srgbClr val="7F7F7F"/>
                </a:solidFill>
              </a:rPr>
              <a:t>WHAT</a:t>
            </a:r>
            <a:r>
              <a:rPr lang="en-US" sz="3600" dirty="0" smtClean="0">
                <a:solidFill>
                  <a:srgbClr val="7F7F7F"/>
                </a:solidFill>
              </a:rPr>
              <a:t>: Look </a:t>
            </a:r>
            <a:r>
              <a:rPr lang="en-US" sz="3600" dirty="0">
                <a:solidFill>
                  <a:srgbClr val="7F7F7F"/>
                </a:solidFill>
              </a:rPr>
              <a:t>for </a:t>
            </a:r>
            <a:r>
              <a:rPr lang="en-US" sz="3600" dirty="0" smtClean="0">
                <a:solidFill>
                  <a:srgbClr val="7F7F7F"/>
                </a:solidFill>
              </a:rPr>
              <a:t>and represent quantities and relationships</a:t>
            </a:r>
          </a:p>
          <a:p>
            <a:pPr marL="1365250" indent="-1365250">
              <a:buNone/>
            </a:pPr>
            <a:endParaRPr lang="en-US" sz="3600" dirty="0" smtClean="0">
              <a:solidFill>
                <a:srgbClr val="7F7F7F"/>
              </a:solidFill>
            </a:endParaRPr>
          </a:p>
          <a:p>
            <a:pPr marL="1365250" indent="-1365250">
              <a:buNone/>
            </a:pPr>
            <a:r>
              <a:rPr lang="en-US" sz="3600" b="1" dirty="0" smtClean="0">
                <a:solidFill>
                  <a:srgbClr val="7F7F7F"/>
                </a:solidFill>
              </a:rPr>
              <a:t>WHY</a:t>
            </a:r>
            <a:r>
              <a:rPr lang="en-US" sz="3600" dirty="0" smtClean="0">
                <a:solidFill>
                  <a:srgbClr val="7F7F7F"/>
                </a:solidFill>
              </a:rPr>
              <a:t>: To “think like mathematicians”,  find quantities and relationships in word problems and diagrams.</a:t>
            </a:r>
          </a:p>
        </p:txBody>
      </p:sp>
      <p:sp>
        <p:nvSpPr>
          <p:cNvPr id="5" name="Rectangle 4"/>
          <p:cNvSpPr/>
          <p:nvPr/>
        </p:nvSpPr>
        <p:spPr>
          <a:xfrm>
            <a:off x="-32360" y="0"/>
            <a:ext cx="9153269" cy="6858000"/>
          </a:xfrm>
          <a:prstGeom prst="rect">
            <a:avLst/>
          </a:prstGeom>
          <a:noFill/>
          <a:ln w="101600" cmpd="sng">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ln>
                <a:solidFill>
                  <a:schemeClr val="accent2"/>
                </a:solidFill>
              </a:ln>
              <a:solidFill>
                <a:srgbClr val="000000"/>
              </a:solidFill>
              <a:latin typeface="Calibri"/>
              <a:sym typeface="Arial"/>
            </a:endParaRPr>
          </a:p>
        </p:txBody>
      </p:sp>
    </p:spTree>
    <p:extLst>
      <p:ext uri="{BB962C8B-B14F-4D97-AF65-F5344CB8AC3E}">
        <p14:creationId xmlns:p14="http://schemas.microsoft.com/office/powerpoint/2010/main" val="409799124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589" y="274639"/>
            <a:ext cx="7158989" cy="1143000"/>
          </a:xfrm>
        </p:spPr>
        <p:txBody>
          <a:bodyPr/>
          <a:lstStyle/>
          <a:p>
            <a:r>
              <a:rPr lang="en-US" dirty="0" smtClean="0">
                <a:solidFill>
                  <a:srgbClr val="7F7F7F"/>
                </a:solidFill>
              </a:rPr>
              <a:t>Capturing Quantities</a:t>
            </a:r>
            <a:endParaRPr lang="en-US" dirty="0">
              <a:solidFill>
                <a:srgbClr val="7F7F7F"/>
              </a:solidFill>
            </a:endParaRPr>
          </a:p>
        </p:txBody>
      </p:sp>
      <p:pic>
        <p:nvPicPr>
          <p:cNvPr id="40" name="Picture 39"/>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97227" y="2744148"/>
            <a:ext cx="1490161" cy="1490161"/>
          </a:xfrm>
          <a:prstGeom prst="rect">
            <a:avLst/>
          </a:prstGeom>
        </p:spPr>
      </p:pic>
      <p:sp>
        <p:nvSpPr>
          <p:cNvPr id="41" name="TextBox 40"/>
          <p:cNvSpPr txBox="1"/>
          <p:nvPr/>
        </p:nvSpPr>
        <p:spPr>
          <a:xfrm>
            <a:off x="110535" y="4337480"/>
            <a:ext cx="2117624" cy="1165011"/>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smtClean="0">
                <a:solidFill>
                  <a:srgbClr val="7F7F7F"/>
                </a:solidFill>
                <a:latin typeface="Open Sans" charset="0"/>
                <a:ea typeface="Open Sans" charset="0"/>
                <a:cs typeface="Open Sans" charset="0"/>
              </a:rPr>
              <a:t>Identify Quantities &amp; Relationships</a:t>
            </a:r>
            <a:endParaRPr lang="en-US" sz="2200" dirty="0">
              <a:solidFill>
                <a:srgbClr val="7F7F7F"/>
              </a:solidFill>
              <a:latin typeface="Open Sans" charset="0"/>
              <a:ea typeface="Open Sans" charset="0"/>
              <a:cs typeface="Open Sans" charset="0"/>
            </a:endParaRPr>
          </a:p>
        </p:txBody>
      </p:sp>
      <p:sp>
        <p:nvSpPr>
          <p:cNvPr id="42" name="TextBox 41"/>
          <p:cNvSpPr txBox="1"/>
          <p:nvPr/>
        </p:nvSpPr>
        <p:spPr>
          <a:xfrm>
            <a:off x="2454828" y="4337479"/>
            <a:ext cx="1981262" cy="1165010"/>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smtClean="0">
                <a:solidFill>
                  <a:srgbClr val="7F7F7F"/>
                </a:solidFill>
                <a:latin typeface="Open Sans" charset="0"/>
                <a:ea typeface="Open Sans" charset="0"/>
                <a:cs typeface="Open Sans" charset="0"/>
              </a:rPr>
              <a:t>Create Diagrams</a:t>
            </a:r>
            <a:endParaRPr lang="en-US" sz="2200" dirty="0">
              <a:solidFill>
                <a:srgbClr val="7F7F7F"/>
              </a:solidFill>
              <a:latin typeface="Open Sans" charset="0"/>
              <a:ea typeface="Open Sans" charset="0"/>
              <a:cs typeface="Open Sans" charset="0"/>
            </a:endParaRPr>
          </a:p>
        </p:txBody>
      </p:sp>
      <p:sp>
        <p:nvSpPr>
          <p:cNvPr id="43" name="TextBox 42"/>
          <p:cNvSpPr txBox="1"/>
          <p:nvPr/>
        </p:nvSpPr>
        <p:spPr>
          <a:xfrm>
            <a:off x="4609381" y="4334088"/>
            <a:ext cx="2436177" cy="1165011"/>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smtClean="0">
                <a:solidFill>
                  <a:srgbClr val="7F7F7F"/>
                </a:solidFill>
                <a:latin typeface="Open Sans" charset="0"/>
                <a:ea typeface="Open Sans" charset="0"/>
                <a:cs typeface="Open Sans" charset="0"/>
              </a:rPr>
              <a:t>Discuss Diagrams</a:t>
            </a:r>
            <a:endParaRPr lang="en-US" sz="2200" dirty="0">
              <a:solidFill>
                <a:srgbClr val="7F7F7F"/>
              </a:solidFill>
              <a:latin typeface="Open Sans" charset="0"/>
              <a:ea typeface="Open Sans" charset="0"/>
              <a:cs typeface="Open Sans" charset="0"/>
            </a:endParaRPr>
          </a:p>
        </p:txBody>
      </p:sp>
      <p:sp>
        <p:nvSpPr>
          <p:cNvPr id="44" name="TextBox 43"/>
          <p:cNvSpPr txBox="1"/>
          <p:nvPr/>
        </p:nvSpPr>
        <p:spPr>
          <a:xfrm>
            <a:off x="7236915" y="4337480"/>
            <a:ext cx="1819573" cy="1165010"/>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a:solidFill>
                  <a:srgbClr val="7F7F7F"/>
                </a:solidFill>
                <a:latin typeface="Open Sans" charset="0"/>
                <a:ea typeface="Open Sans" charset="0"/>
                <a:cs typeface="Open Sans" charset="0"/>
              </a:rPr>
              <a:t>Reflect on learning</a:t>
            </a:r>
          </a:p>
        </p:txBody>
      </p:sp>
      <p:sp>
        <p:nvSpPr>
          <p:cNvPr id="22" name="Rectangle 21"/>
          <p:cNvSpPr/>
          <p:nvPr/>
        </p:nvSpPr>
        <p:spPr>
          <a:xfrm>
            <a:off x="-32360" y="0"/>
            <a:ext cx="9153269" cy="6858000"/>
          </a:xfrm>
          <a:prstGeom prst="rect">
            <a:avLst/>
          </a:prstGeom>
          <a:noFill/>
          <a:ln w="101600" cmpd="sng">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ln>
                <a:solidFill>
                  <a:schemeClr val="accent2"/>
                </a:solidFill>
              </a:ln>
              <a:solidFill>
                <a:srgbClr val="000000"/>
              </a:solidFill>
              <a:latin typeface="Calibri"/>
              <a:sym typeface="Arial"/>
            </a:endParaRPr>
          </a:p>
        </p:txBody>
      </p:sp>
      <p:pic>
        <p:nvPicPr>
          <p:cNvPr id="35" name="Picture 34"/>
          <p:cNvPicPr>
            <a:picLocks noChangeAspect="1"/>
          </p:cNvPicPr>
          <p:nvPr/>
        </p:nvPicPr>
        <p:blipFill>
          <a:blip r:embed="rId4">
            <a:duotone>
              <a:schemeClr val="accent2">
                <a:shade val="45000"/>
                <a:satMod val="135000"/>
              </a:schemeClr>
              <a:prstClr val="white"/>
            </a:duotone>
          </a:blip>
          <a:stretch>
            <a:fillRect/>
          </a:stretch>
        </p:blipFill>
        <p:spPr>
          <a:xfrm>
            <a:off x="354086" y="2744148"/>
            <a:ext cx="744527" cy="879215"/>
          </a:xfrm>
          <a:prstGeom prst="rect">
            <a:avLst/>
          </a:prstGeom>
        </p:spPr>
      </p:pic>
      <p:pic>
        <p:nvPicPr>
          <p:cNvPr id="36" name="Picture 35"/>
          <p:cNvPicPr>
            <a:picLocks noChangeAspect="1"/>
          </p:cNvPicPr>
          <p:nvPr/>
        </p:nvPicPr>
        <p:blipFill>
          <a:blip r:embed="rId5">
            <a:duotone>
              <a:schemeClr val="accent2">
                <a:shade val="45000"/>
                <a:satMod val="135000"/>
              </a:schemeClr>
              <a:prstClr val="white"/>
            </a:duotone>
          </a:blip>
          <a:stretch>
            <a:fillRect/>
          </a:stretch>
        </p:blipFill>
        <p:spPr>
          <a:xfrm>
            <a:off x="1326696" y="2744148"/>
            <a:ext cx="918118" cy="879215"/>
          </a:xfrm>
          <a:prstGeom prst="rect">
            <a:avLst/>
          </a:prstGeom>
        </p:spPr>
      </p:pic>
      <p:pic>
        <p:nvPicPr>
          <p:cNvPr id="37" name="Picture 36"/>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53558" y="3442044"/>
            <a:ext cx="720031" cy="754618"/>
          </a:xfrm>
          <a:prstGeom prst="rect">
            <a:avLst/>
          </a:prstGeom>
        </p:spPr>
      </p:pic>
      <p:pic>
        <p:nvPicPr>
          <p:cNvPr id="38" name="Picture 37"/>
          <p:cNvPicPr>
            <a:picLocks noChangeAspect="1"/>
          </p:cNvPicPr>
          <p:nvPr/>
        </p:nvPicPr>
        <p:blipFill>
          <a:blip r:embed="rId4">
            <a:duotone>
              <a:schemeClr val="accent2">
                <a:shade val="45000"/>
                <a:satMod val="135000"/>
              </a:schemeClr>
              <a:prstClr val="white"/>
            </a:duotone>
          </a:blip>
          <a:stretch>
            <a:fillRect/>
          </a:stretch>
        </p:blipFill>
        <p:spPr>
          <a:xfrm>
            <a:off x="4908183" y="2746256"/>
            <a:ext cx="744527" cy="879215"/>
          </a:xfrm>
          <a:prstGeom prst="rect">
            <a:avLst/>
          </a:prstGeom>
        </p:spPr>
      </p:pic>
      <p:pic>
        <p:nvPicPr>
          <p:cNvPr id="45" name="Picture 44"/>
          <p:cNvPicPr>
            <a:picLocks noChangeAspect="1"/>
          </p:cNvPicPr>
          <p:nvPr/>
        </p:nvPicPr>
        <p:blipFill>
          <a:blip r:embed="rId6">
            <a:duotone>
              <a:schemeClr val="accent2">
                <a:shade val="45000"/>
                <a:satMod val="135000"/>
              </a:schemeClr>
              <a:prstClr val="white"/>
            </a:duotone>
          </a:blip>
          <a:stretch>
            <a:fillRect/>
          </a:stretch>
        </p:blipFill>
        <p:spPr>
          <a:xfrm>
            <a:off x="5407655" y="3444152"/>
            <a:ext cx="720031" cy="754618"/>
          </a:xfrm>
          <a:prstGeom prst="rect">
            <a:avLst/>
          </a:prstGeom>
        </p:spPr>
      </p:pic>
      <p:pic>
        <p:nvPicPr>
          <p:cNvPr id="46" name="Picture 45"/>
          <p:cNvPicPr>
            <a:picLocks noChangeAspect="1"/>
          </p:cNvPicPr>
          <p:nvPr/>
        </p:nvPicPr>
        <p:blipFill>
          <a:blip r:embed="rId7">
            <a:duotone>
              <a:schemeClr val="accent2">
                <a:shade val="45000"/>
                <a:satMod val="135000"/>
              </a:schemeClr>
              <a:prstClr val="white"/>
            </a:duotone>
          </a:blip>
          <a:stretch>
            <a:fillRect/>
          </a:stretch>
        </p:blipFill>
        <p:spPr>
          <a:xfrm>
            <a:off x="5910210" y="2747758"/>
            <a:ext cx="920434" cy="877713"/>
          </a:xfrm>
          <a:prstGeom prst="rect">
            <a:avLst/>
          </a:prstGeom>
        </p:spPr>
      </p:pic>
      <p:pic>
        <p:nvPicPr>
          <p:cNvPr id="47" name="Picture 46"/>
          <p:cNvPicPr>
            <a:picLocks noChangeAspect="1"/>
          </p:cNvPicPr>
          <p:nvPr/>
        </p:nvPicPr>
        <p:blipFill>
          <a:blip r:embed="rId6">
            <a:duotone>
              <a:schemeClr val="accent2">
                <a:shade val="45000"/>
                <a:satMod val="135000"/>
              </a:schemeClr>
              <a:prstClr val="white"/>
            </a:duotone>
          </a:blip>
          <a:stretch>
            <a:fillRect/>
          </a:stretch>
        </p:blipFill>
        <p:spPr>
          <a:xfrm>
            <a:off x="2835195" y="2870852"/>
            <a:ext cx="1265042" cy="1325809"/>
          </a:xfrm>
          <a:prstGeom prst="rect">
            <a:avLst/>
          </a:prstGeom>
        </p:spPr>
      </p:pic>
    </p:spTree>
    <p:extLst>
      <p:ext uri="{BB962C8B-B14F-4D97-AF65-F5344CB8AC3E}">
        <p14:creationId xmlns:p14="http://schemas.microsoft.com/office/powerpoint/2010/main" val="382875525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2856" y="2038809"/>
            <a:ext cx="8229600" cy="1841224"/>
          </a:xfrm>
          <a:noFill/>
        </p:spPr>
        <p:txBody>
          <a:bodyPr>
            <a:normAutofit lnSpcReduction="10000"/>
          </a:bodyPr>
          <a:lstStyle/>
          <a:p>
            <a:pPr marL="514350" indent="-514350">
              <a:buNone/>
            </a:pPr>
            <a:r>
              <a:rPr lang="en-US" b="1" dirty="0" smtClean="0"/>
              <a:t>Ask yourself…</a:t>
            </a:r>
          </a:p>
          <a:p>
            <a:pPr marL="514350" indent="-514350">
              <a:buNone/>
            </a:pPr>
            <a:endParaRPr lang="en-US" sz="1600" dirty="0" smtClean="0"/>
          </a:p>
          <a:p>
            <a:pPr lvl="1" indent="-342900"/>
            <a:r>
              <a:rPr lang="en-US" sz="3200" dirty="0" smtClean="0">
                <a:solidFill>
                  <a:srgbClr val="7F7F7F"/>
                </a:solidFill>
              </a:rPr>
              <a:t>What can I count or measure in this situation?</a:t>
            </a:r>
          </a:p>
          <a:p>
            <a:pPr marL="400050" lvl="1" indent="0">
              <a:buNone/>
            </a:pPr>
            <a:endParaRPr lang="en-US" sz="3200" dirty="0" smtClean="0"/>
          </a:p>
        </p:txBody>
      </p:sp>
      <p:sp>
        <p:nvSpPr>
          <p:cNvPr id="10" name="TextBox 9"/>
          <p:cNvSpPr txBox="1"/>
          <p:nvPr/>
        </p:nvSpPr>
        <p:spPr>
          <a:xfrm>
            <a:off x="432856" y="369651"/>
            <a:ext cx="8253943"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Identify Quantities &amp; Relationships</a:t>
            </a:r>
            <a:endParaRPr lang="en-US" sz="4400" dirty="0">
              <a:solidFill>
                <a:srgbClr val="7F7F7F"/>
              </a:solidFill>
              <a:latin typeface="Open Sans" charset="0"/>
              <a:ea typeface="Open Sans" charset="0"/>
              <a:cs typeface="Open Sans" charset="0"/>
            </a:endParaRPr>
          </a:p>
        </p:txBody>
      </p:sp>
      <p:sp>
        <p:nvSpPr>
          <p:cNvPr id="9" name="Rectangle 8"/>
          <p:cNvSpPr/>
          <p:nvPr/>
        </p:nvSpPr>
        <p:spPr>
          <a:xfrm>
            <a:off x="-32360" y="0"/>
            <a:ext cx="9153269" cy="6858000"/>
          </a:xfrm>
          <a:prstGeom prst="rect">
            <a:avLst/>
          </a:prstGeom>
          <a:noFill/>
          <a:ln w="101600" cmpd="sng">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ln>
                <a:solidFill>
                  <a:schemeClr val="accent2"/>
                </a:solidFill>
              </a:ln>
              <a:solidFill>
                <a:srgbClr val="000000"/>
              </a:solidFill>
              <a:latin typeface="Calibri"/>
              <a:sym typeface="Arial"/>
            </a:endParaRPr>
          </a:p>
        </p:txBody>
      </p:sp>
      <p:pic>
        <p:nvPicPr>
          <p:cNvPr id="11" name="Content Placeholder 11"/>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32856" y="370889"/>
            <a:ext cx="1356311" cy="1356311"/>
          </a:xfrm>
          <a:prstGeom prst="rect">
            <a:avLst/>
          </a:prstGeom>
        </p:spPr>
      </p:pic>
      <p:sp>
        <p:nvSpPr>
          <p:cNvPr id="13" name="Rectangle 12"/>
          <p:cNvSpPr/>
          <p:nvPr/>
        </p:nvSpPr>
        <p:spPr>
          <a:xfrm>
            <a:off x="5246631" y="3580393"/>
            <a:ext cx="3897369" cy="2923878"/>
          </a:xfrm>
          <a:prstGeom prst="rect">
            <a:avLst/>
          </a:prstGeom>
        </p:spPr>
        <p:txBody>
          <a:bodyPr wrap="square">
            <a:spAutoFit/>
          </a:bodyPr>
          <a:lstStyle/>
          <a:p>
            <a:r>
              <a:rPr lang="en-US" sz="2300" dirty="0">
                <a:solidFill>
                  <a:srgbClr val="CED428"/>
                </a:solidFill>
                <a:latin typeface="Arial"/>
                <a:cs typeface="Arial"/>
              </a:rPr>
              <a:t>Carolina is making her special banana pudding recipe.  She is looking for her cup measure, but can only find her quarter cup measure.  How many quarter cups does she need for the sour cream?</a:t>
            </a:r>
          </a:p>
        </p:txBody>
      </p:sp>
      <p:graphicFrame>
        <p:nvGraphicFramePr>
          <p:cNvPr id="14" name="Table 13"/>
          <p:cNvGraphicFramePr>
            <a:graphicFrameLocks noGrp="1"/>
          </p:cNvGraphicFramePr>
          <p:nvPr>
            <p:extLst>
              <p:ext uri="{D42A27DB-BD31-4B8C-83A1-F6EECF244321}">
                <p14:modId xmlns:p14="http://schemas.microsoft.com/office/powerpoint/2010/main" val="1420773750"/>
              </p:ext>
            </p:extLst>
          </p:nvPr>
        </p:nvGraphicFramePr>
        <p:xfrm>
          <a:off x="160979" y="4215242"/>
          <a:ext cx="4933251" cy="2194560"/>
        </p:xfrm>
        <a:graphic>
          <a:graphicData uri="http://schemas.openxmlformats.org/drawingml/2006/table">
            <a:tbl>
              <a:tblPr firstRow="1" bandRow="1">
                <a:tableStyleId>{5C22544A-7EE6-4342-B048-85BDC9FD1C3A}</a:tableStyleId>
              </a:tblPr>
              <a:tblGrid>
                <a:gridCol w="4933251"/>
              </a:tblGrid>
              <a:tr h="370840">
                <a:tc>
                  <a:txBody>
                    <a:bodyPr/>
                    <a:lstStyle/>
                    <a:p>
                      <a:r>
                        <a:rPr lang="en-US" sz="2200" dirty="0" smtClean="0">
                          <a:solidFill>
                            <a:srgbClr val="595959"/>
                          </a:solidFill>
                          <a:latin typeface="Helvetica"/>
                          <a:cs typeface="Helvetica"/>
                        </a:rPr>
                        <a:t>Carolina’s Banana</a:t>
                      </a:r>
                      <a:r>
                        <a:rPr lang="en-US" sz="2200" baseline="0" dirty="0" smtClean="0">
                          <a:solidFill>
                            <a:srgbClr val="595959"/>
                          </a:solidFill>
                          <a:latin typeface="Helvetica"/>
                          <a:cs typeface="Helvetica"/>
                        </a:rPr>
                        <a:t> Pudding Recipe</a:t>
                      </a:r>
                      <a:endParaRPr lang="en-US" sz="2200" dirty="0">
                        <a:solidFill>
                          <a:srgbClr val="595959"/>
                        </a:solidFill>
                        <a:latin typeface="Helvetica"/>
                        <a:cs typeface="Helvetica"/>
                      </a:endParaRPr>
                    </a:p>
                  </a:txBody>
                  <a:tcPr/>
                </a:tc>
              </a:tr>
              <a:tr h="370840">
                <a:tc>
                  <a:txBody>
                    <a:bodyPr/>
                    <a:lstStyle/>
                    <a:p>
                      <a:pPr marL="285750" indent="-285750">
                        <a:buFont typeface="Arial"/>
                        <a:buChar char="•"/>
                      </a:pPr>
                      <a:r>
                        <a:rPr lang="en-US" sz="2200" dirty="0" smtClean="0">
                          <a:solidFill>
                            <a:schemeClr val="tx1">
                              <a:lumMod val="65000"/>
                              <a:lumOff val="35000"/>
                            </a:schemeClr>
                          </a:solidFill>
                          <a:latin typeface="Helvetica"/>
                          <a:cs typeface="Helvetica"/>
                        </a:rPr>
                        <a:t>2</a:t>
                      </a:r>
                      <a:r>
                        <a:rPr lang="en-US" sz="2200" baseline="0" dirty="0" smtClean="0">
                          <a:solidFill>
                            <a:schemeClr val="tx1">
                              <a:lumMod val="65000"/>
                              <a:lumOff val="35000"/>
                            </a:schemeClr>
                          </a:solidFill>
                          <a:latin typeface="Helvetica"/>
                          <a:cs typeface="Helvetica"/>
                        </a:rPr>
                        <a:t> cups sour cream</a:t>
                      </a:r>
                    </a:p>
                    <a:p>
                      <a:pPr marL="285750" indent="-285750">
                        <a:buFont typeface="Arial"/>
                        <a:buChar char="•"/>
                      </a:pPr>
                      <a:r>
                        <a:rPr lang="en-US" sz="2200" baseline="0" dirty="0" smtClean="0">
                          <a:solidFill>
                            <a:schemeClr val="tx1">
                              <a:lumMod val="65000"/>
                              <a:lumOff val="35000"/>
                            </a:schemeClr>
                          </a:solidFill>
                          <a:latin typeface="Helvetica"/>
                          <a:cs typeface="Helvetica"/>
                        </a:rPr>
                        <a:t>5 cups whipped cream</a:t>
                      </a:r>
                    </a:p>
                    <a:p>
                      <a:pPr marL="285750" indent="-285750">
                        <a:buFont typeface="Arial"/>
                        <a:buChar char="•"/>
                      </a:pPr>
                      <a:r>
                        <a:rPr lang="en-US" sz="2200" baseline="0" dirty="0" smtClean="0">
                          <a:solidFill>
                            <a:schemeClr val="tx1">
                              <a:lumMod val="65000"/>
                              <a:lumOff val="35000"/>
                            </a:schemeClr>
                          </a:solidFill>
                          <a:latin typeface="Helvetica"/>
                          <a:cs typeface="Helvetica"/>
                        </a:rPr>
                        <a:t>3 cups vanilla pudding mix</a:t>
                      </a:r>
                    </a:p>
                    <a:p>
                      <a:pPr marL="285750" indent="-285750">
                        <a:buFont typeface="Arial"/>
                        <a:buChar char="•"/>
                      </a:pPr>
                      <a:r>
                        <a:rPr lang="en-US" sz="2200" baseline="0" dirty="0" smtClean="0">
                          <a:solidFill>
                            <a:schemeClr val="tx1">
                              <a:lumMod val="65000"/>
                              <a:lumOff val="35000"/>
                            </a:schemeClr>
                          </a:solidFill>
                          <a:latin typeface="Helvetica"/>
                          <a:cs typeface="Helvetica"/>
                        </a:rPr>
                        <a:t>4 cups milk</a:t>
                      </a:r>
                    </a:p>
                    <a:p>
                      <a:pPr marL="285750" indent="-285750">
                        <a:buFont typeface="Arial"/>
                        <a:buChar char="•"/>
                      </a:pPr>
                      <a:r>
                        <a:rPr lang="en-US" sz="2200" baseline="0" dirty="0" smtClean="0">
                          <a:solidFill>
                            <a:schemeClr val="tx1">
                              <a:lumMod val="65000"/>
                              <a:lumOff val="35000"/>
                            </a:schemeClr>
                          </a:solidFill>
                          <a:latin typeface="Helvetica"/>
                          <a:cs typeface="Helvetica"/>
                        </a:rPr>
                        <a:t>8 bananas</a:t>
                      </a:r>
                      <a:endParaRPr lang="en-US" sz="2200" dirty="0">
                        <a:solidFill>
                          <a:schemeClr val="tx1">
                            <a:lumMod val="65000"/>
                            <a:lumOff val="35000"/>
                          </a:schemeClr>
                        </a:solidFill>
                        <a:latin typeface="Helvetica"/>
                        <a:cs typeface="Helvetica"/>
                      </a:endParaRPr>
                    </a:p>
                  </a:txBody>
                  <a:tcPr/>
                </a:tc>
              </a:tr>
            </a:tbl>
          </a:graphicData>
        </a:graphic>
      </p:graphicFrame>
    </p:spTree>
    <p:extLst>
      <p:ext uri="{BB962C8B-B14F-4D97-AF65-F5344CB8AC3E}">
        <p14:creationId xmlns:p14="http://schemas.microsoft.com/office/powerpoint/2010/main" val="51514307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4596" y="369651"/>
            <a:ext cx="8397859"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a:solidFill>
                  <a:srgbClr val="7F7F7F"/>
                </a:solidFill>
                <a:latin typeface="Open Sans" charset="0"/>
                <a:ea typeface="Open Sans" charset="0"/>
                <a:cs typeface="Open Sans" charset="0"/>
              </a:rPr>
              <a:t>Identify Quantities &amp; Relationships</a:t>
            </a:r>
          </a:p>
        </p:txBody>
      </p:sp>
      <p:pic>
        <p:nvPicPr>
          <p:cNvPr id="8" name="Picture 7"/>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37923" y="383927"/>
            <a:ext cx="1377723" cy="1262688"/>
          </a:xfrm>
          <a:prstGeom prst="rect">
            <a:avLst/>
          </a:prstGeom>
        </p:spPr>
      </p:pic>
      <p:sp>
        <p:nvSpPr>
          <p:cNvPr id="14" name="Rectangle 13"/>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sp>
        <p:nvSpPr>
          <p:cNvPr id="9" name="Oval Callout 8"/>
          <p:cNvSpPr/>
          <p:nvPr/>
        </p:nvSpPr>
        <p:spPr>
          <a:xfrm>
            <a:off x="4639733" y="1735182"/>
            <a:ext cx="4351867" cy="1632850"/>
          </a:xfrm>
          <a:prstGeom prst="wedgeEllipseCallout">
            <a:avLst>
              <a:gd name="adj1" fmla="val -27471"/>
              <a:gd name="adj2" fmla="val 63971"/>
            </a:avLst>
          </a:prstGeom>
          <a:solidFill>
            <a:srgbClr val="FFFFFF"/>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I can measure the amount of…</a:t>
            </a:r>
            <a:endParaRPr lang="is-IS" sz="3200" dirty="0">
              <a:solidFill>
                <a:srgbClr val="7F7F7F"/>
              </a:solidFill>
              <a:latin typeface="Arial"/>
              <a:cs typeface="Arial"/>
            </a:endParaRPr>
          </a:p>
        </p:txBody>
      </p:sp>
      <p:sp>
        <p:nvSpPr>
          <p:cNvPr id="11" name="Oval Callout 10"/>
          <p:cNvSpPr/>
          <p:nvPr/>
        </p:nvSpPr>
        <p:spPr>
          <a:xfrm>
            <a:off x="179931" y="1957015"/>
            <a:ext cx="4242065" cy="1632850"/>
          </a:xfrm>
          <a:prstGeom prst="wedgeEllipseCallout">
            <a:avLst>
              <a:gd name="adj1" fmla="val 19779"/>
              <a:gd name="adj2" fmla="val 76037"/>
            </a:avLst>
          </a:prstGeom>
          <a:solidFill>
            <a:srgbClr val="FFFFFF"/>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I can count the number of…</a:t>
            </a:r>
            <a:endParaRPr lang="is-IS" sz="3200" dirty="0">
              <a:solidFill>
                <a:srgbClr val="7F7F7F"/>
              </a:solidFill>
              <a:latin typeface="Arial"/>
              <a:cs typeface="Arial"/>
            </a:endParaRPr>
          </a:p>
        </p:txBody>
      </p:sp>
      <p:sp>
        <p:nvSpPr>
          <p:cNvPr id="12" name="Rectangle 11"/>
          <p:cNvSpPr/>
          <p:nvPr/>
        </p:nvSpPr>
        <p:spPr>
          <a:xfrm>
            <a:off x="5246631" y="3580393"/>
            <a:ext cx="3897369" cy="2923878"/>
          </a:xfrm>
          <a:prstGeom prst="rect">
            <a:avLst/>
          </a:prstGeom>
        </p:spPr>
        <p:txBody>
          <a:bodyPr wrap="square">
            <a:spAutoFit/>
          </a:bodyPr>
          <a:lstStyle/>
          <a:p>
            <a:r>
              <a:rPr lang="en-US" sz="2300" dirty="0">
                <a:solidFill>
                  <a:srgbClr val="CED428"/>
                </a:solidFill>
                <a:latin typeface="Arial"/>
                <a:cs typeface="Arial"/>
              </a:rPr>
              <a:t>Carolina is making her special banana pudding recipe.  She is looking for her cup measure, but can only find her quarter cup measure.  How many quarter cups does she need for the sour cream?</a:t>
            </a:r>
          </a:p>
        </p:txBody>
      </p:sp>
      <p:graphicFrame>
        <p:nvGraphicFramePr>
          <p:cNvPr id="15" name="Table 14"/>
          <p:cNvGraphicFramePr>
            <a:graphicFrameLocks noGrp="1"/>
          </p:cNvGraphicFramePr>
          <p:nvPr>
            <p:extLst>
              <p:ext uri="{D42A27DB-BD31-4B8C-83A1-F6EECF244321}">
                <p14:modId xmlns:p14="http://schemas.microsoft.com/office/powerpoint/2010/main" val="1420773750"/>
              </p:ext>
            </p:extLst>
          </p:nvPr>
        </p:nvGraphicFramePr>
        <p:xfrm>
          <a:off x="160979" y="4215242"/>
          <a:ext cx="4933251" cy="2194560"/>
        </p:xfrm>
        <a:graphic>
          <a:graphicData uri="http://schemas.openxmlformats.org/drawingml/2006/table">
            <a:tbl>
              <a:tblPr firstRow="1" bandRow="1">
                <a:tableStyleId>{5C22544A-7EE6-4342-B048-85BDC9FD1C3A}</a:tableStyleId>
              </a:tblPr>
              <a:tblGrid>
                <a:gridCol w="4933251"/>
              </a:tblGrid>
              <a:tr h="370840">
                <a:tc>
                  <a:txBody>
                    <a:bodyPr/>
                    <a:lstStyle/>
                    <a:p>
                      <a:r>
                        <a:rPr lang="en-US" sz="2200" dirty="0" smtClean="0">
                          <a:solidFill>
                            <a:srgbClr val="595959"/>
                          </a:solidFill>
                          <a:latin typeface="Helvetica"/>
                          <a:cs typeface="Helvetica"/>
                        </a:rPr>
                        <a:t>Carolina’s Banana</a:t>
                      </a:r>
                      <a:r>
                        <a:rPr lang="en-US" sz="2200" baseline="0" dirty="0" smtClean="0">
                          <a:solidFill>
                            <a:srgbClr val="595959"/>
                          </a:solidFill>
                          <a:latin typeface="Helvetica"/>
                          <a:cs typeface="Helvetica"/>
                        </a:rPr>
                        <a:t> Pudding Recipe</a:t>
                      </a:r>
                      <a:endParaRPr lang="en-US" sz="2200" dirty="0">
                        <a:solidFill>
                          <a:srgbClr val="595959"/>
                        </a:solidFill>
                        <a:latin typeface="Helvetica"/>
                        <a:cs typeface="Helvetica"/>
                      </a:endParaRPr>
                    </a:p>
                  </a:txBody>
                  <a:tcPr/>
                </a:tc>
              </a:tr>
              <a:tr h="370840">
                <a:tc>
                  <a:txBody>
                    <a:bodyPr/>
                    <a:lstStyle/>
                    <a:p>
                      <a:pPr marL="285750" indent="-285750">
                        <a:buFont typeface="Arial"/>
                        <a:buChar char="•"/>
                      </a:pPr>
                      <a:r>
                        <a:rPr lang="en-US" sz="2200" dirty="0" smtClean="0">
                          <a:solidFill>
                            <a:schemeClr val="tx1">
                              <a:lumMod val="65000"/>
                              <a:lumOff val="35000"/>
                            </a:schemeClr>
                          </a:solidFill>
                          <a:latin typeface="Helvetica"/>
                          <a:cs typeface="Helvetica"/>
                        </a:rPr>
                        <a:t>2</a:t>
                      </a:r>
                      <a:r>
                        <a:rPr lang="en-US" sz="2200" baseline="0" dirty="0" smtClean="0">
                          <a:solidFill>
                            <a:schemeClr val="tx1">
                              <a:lumMod val="65000"/>
                              <a:lumOff val="35000"/>
                            </a:schemeClr>
                          </a:solidFill>
                          <a:latin typeface="Helvetica"/>
                          <a:cs typeface="Helvetica"/>
                        </a:rPr>
                        <a:t> cups sour cream</a:t>
                      </a:r>
                    </a:p>
                    <a:p>
                      <a:pPr marL="285750" indent="-285750">
                        <a:buFont typeface="Arial"/>
                        <a:buChar char="•"/>
                      </a:pPr>
                      <a:r>
                        <a:rPr lang="en-US" sz="2200" baseline="0" dirty="0" smtClean="0">
                          <a:solidFill>
                            <a:schemeClr val="tx1">
                              <a:lumMod val="65000"/>
                              <a:lumOff val="35000"/>
                            </a:schemeClr>
                          </a:solidFill>
                          <a:latin typeface="Helvetica"/>
                          <a:cs typeface="Helvetica"/>
                        </a:rPr>
                        <a:t>5 cups whipped cream</a:t>
                      </a:r>
                    </a:p>
                    <a:p>
                      <a:pPr marL="285750" indent="-285750">
                        <a:buFont typeface="Arial"/>
                        <a:buChar char="•"/>
                      </a:pPr>
                      <a:r>
                        <a:rPr lang="en-US" sz="2200" baseline="0" dirty="0" smtClean="0">
                          <a:solidFill>
                            <a:schemeClr val="tx1">
                              <a:lumMod val="65000"/>
                              <a:lumOff val="35000"/>
                            </a:schemeClr>
                          </a:solidFill>
                          <a:latin typeface="Helvetica"/>
                          <a:cs typeface="Helvetica"/>
                        </a:rPr>
                        <a:t>3 cups vanilla pudding mix</a:t>
                      </a:r>
                    </a:p>
                    <a:p>
                      <a:pPr marL="285750" indent="-285750">
                        <a:buFont typeface="Arial"/>
                        <a:buChar char="•"/>
                      </a:pPr>
                      <a:r>
                        <a:rPr lang="en-US" sz="2200" baseline="0" dirty="0" smtClean="0">
                          <a:solidFill>
                            <a:schemeClr val="tx1">
                              <a:lumMod val="65000"/>
                              <a:lumOff val="35000"/>
                            </a:schemeClr>
                          </a:solidFill>
                          <a:latin typeface="Helvetica"/>
                          <a:cs typeface="Helvetica"/>
                        </a:rPr>
                        <a:t>4 cups milk</a:t>
                      </a:r>
                    </a:p>
                    <a:p>
                      <a:pPr marL="285750" indent="-285750">
                        <a:buFont typeface="Arial"/>
                        <a:buChar char="•"/>
                      </a:pPr>
                      <a:r>
                        <a:rPr lang="en-US" sz="2200" baseline="0" dirty="0" smtClean="0">
                          <a:solidFill>
                            <a:schemeClr val="tx1">
                              <a:lumMod val="65000"/>
                              <a:lumOff val="35000"/>
                            </a:schemeClr>
                          </a:solidFill>
                          <a:latin typeface="Helvetica"/>
                          <a:cs typeface="Helvetica"/>
                        </a:rPr>
                        <a:t>8 bananas</a:t>
                      </a:r>
                      <a:endParaRPr lang="en-US" sz="2200" dirty="0">
                        <a:solidFill>
                          <a:schemeClr val="tx1">
                            <a:lumMod val="65000"/>
                            <a:lumOff val="35000"/>
                          </a:schemeClr>
                        </a:solidFill>
                        <a:latin typeface="Helvetica"/>
                        <a:cs typeface="Helvetica"/>
                      </a:endParaRPr>
                    </a:p>
                  </a:txBody>
                  <a:tcPr/>
                </a:tc>
              </a:tr>
            </a:tbl>
          </a:graphicData>
        </a:graphic>
      </p:graphicFrame>
    </p:spTree>
    <p:extLst>
      <p:ext uri="{BB962C8B-B14F-4D97-AF65-F5344CB8AC3E}">
        <p14:creationId xmlns:p14="http://schemas.microsoft.com/office/powerpoint/2010/main" val="2443990584"/>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0980" y="369651"/>
            <a:ext cx="8562081"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Identify Quantities &amp; Relationships</a:t>
            </a:r>
            <a:endParaRPr lang="en-US" sz="3600" dirty="0">
              <a:solidFill>
                <a:srgbClr val="7F7F7F"/>
              </a:solidFill>
              <a:latin typeface="Open Sans" charset="0"/>
              <a:ea typeface="Open Sans" charset="0"/>
              <a:cs typeface="Open Sans" charset="0"/>
            </a:endParaRPr>
          </a:p>
        </p:txBody>
      </p:sp>
      <p:sp>
        <p:nvSpPr>
          <p:cNvPr id="19" name="Oval Callout 18"/>
          <p:cNvSpPr/>
          <p:nvPr/>
        </p:nvSpPr>
        <p:spPr>
          <a:xfrm>
            <a:off x="0" y="1973443"/>
            <a:ext cx="4047067" cy="1565623"/>
          </a:xfrm>
          <a:prstGeom prst="wedgeEllipseCallout">
            <a:avLst>
              <a:gd name="adj1" fmla="val 9930"/>
              <a:gd name="adj2" fmla="val 78336"/>
            </a:avLst>
          </a:prstGeom>
          <a:solidFill>
            <a:srgbClr val="FFFFFF"/>
          </a:solidFill>
          <a:ln>
            <a:solidFill>
              <a:srgbClr val="CED4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000000">
                    <a:lumMod val="50000"/>
                    <a:lumOff val="50000"/>
                  </a:srgbClr>
                </a:solidFill>
                <a:latin typeface="Arial"/>
                <a:cs typeface="Arial"/>
              </a:rPr>
              <a:t>An important quantity is…</a:t>
            </a:r>
            <a:endParaRPr lang="en-US" sz="3000" dirty="0">
              <a:solidFill>
                <a:srgbClr val="000000">
                  <a:lumMod val="50000"/>
                  <a:lumOff val="50000"/>
                </a:srgbClr>
              </a:solidFill>
              <a:latin typeface="Arial"/>
              <a:cs typeface="Arial"/>
            </a:endParaRPr>
          </a:p>
        </p:txBody>
      </p:sp>
      <p:sp>
        <p:nvSpPr>
          <p:cNvPr id="20" name="Oval Callout 19"/>
          <p:cNvSpPr/>
          <p:nvPr/>
        </p:nvSpPr>
        <p:spPr>
          <a:xfrm>
            <a:off x="4208047" y="1727200"/>
            <a:ext cx="3935941" cy="1632850"/>
          </a:xfrm>
          <a:prstGeom prst="wedgeEllipseCallout">
            <a:avLst>
              <a:gd name="adj1" fmla="val -29914"/>
              <a:gd name="adj2" fmla="val 67506"/>
            </a:avLst>
          </a:prstGeom>
          <a:solidFill>
            <a:srgbClr val="FFFFFF"/>
          </a:solidFill>
          <a:ln>
            <a:solidFill>
              <a:srgbClr val="CED4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A relationship we know is…</a:t>
            </a:r>
            <a:endParaRPr lang="is-IS" sz="3200" dirty="0">
              <a:solidFill>
                <a:srgbClr val="7F7F7F"/>
              </a:solidFill>
              <a:latin typeface="Arial"/>
              <a:cs typeface="Arial"/>
            </a:endParaRPr>
          </a:p>
        </p:txBody>
      </p:sp>
      <p:sp>
        <p:nvSpPr>
          <p:cNvPr id="12" name="Rectangle 11"/>
          <p:cNvSpPr/>
          <p:nvPr/>
        </p:nvSpPr>
        <p:spPr>
          <a:xfrm>
            <a:off x="-33929"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pic>
        <p:nvPicPr>
          <p:cNvPr id="13" name="Picture 12"/>
          <p:cNvPicPr>
            <a:picLocks noChangeAspect="1"/>
          </p:cNvPicPr>
          <p:nvPr/>
        </p:nvPicPr>
        <p:blipFill>
          <a:blip r:embed="rId3">
            <a:duotone>
              <a:schemeClr val="accent5">
                <a:shade val="45000"/>
                <a:satMod val="135000"/>
              </a:schemeClr>
              <a:prstClr val="white"/>
            </a:duotone>
          </a:blip>
          <a:stretch>
            <a:fillRect/>
          </a:stretch>
        </p:blipFill>
        <p:spPr>
          <a:xfrm>
            <a:off x="438364" y="422089"/>
            <a:ext cx="1337110" cy="1280453"/>
          </a:xfrm>
          <a:prstGeom prst="rect">
            <a:avLst/>
          </a:prstGeom>
        </p:spPr>
      </p:pic>
      <p:sp>
        <p:nvSpPr>
          <p:cNvPr id="8" name="Rectangle 7"/>
          <p:cNvSpPr/>
          <p:nvPr/>
        </p:nvSpPr>
        <p:spPr>
          <a:xfrm>
            <a:off x="5246631" y="3580393"/>
            <a:ext cx="3897369" cy="2923878"/>
          </a:xfrm>
          <a:prstGeom prst="rect">
            <a:avLst/>
          </a:prstGeom>
        </p:spPr>
        <p:txBody>
          <a:bodyPr wrap="square">
            <a:spAutoFit/>
          </a:bodyPr>
          <a:lstStyle/>
          <a:p>
            <a:r>
              <a:rPr lang="en-US" sz="2300" dirty="0">
                <a:solidFill>
                  <a:srgbClr val="CED428"/>
                </a:solidFill>
                <a:latin typeface="Arial"/>
                <a:cs typeface="Arial"/>
              </a:rPr>
              <a:t>Carolina is making her special banana pudding recipe.  She is looking for her cup measure, but can only find her quarter cup measure.  How many quarter cups does she need for the sour cream?</a:t>
            </a:r>
          </a:p>
        </p:txBody>
      </p:sp>
      <p:graphicFrame>
        <p:nvGraphicFramePr>
          <p:cNvPr id="11" name="Table 10"/>
          <p:cNvGraphicFramePr>
            <a:graphicFrameLocks noGrp="1"/>
          </p:cNvGraphicFramePr>
          <p:nvPr>
            <p:extLst>
              <p:ext uri="{D42A27DB-BD31-4B8C-83A1-F6EECF244321}">
                <p14:modId xmlns:p14="http://schemas.microsoft.com/office/powerpoint/2010/main" val="1324471564"/>
              </p:ext>
            </p:extLst>
          </p:nvPr>
        </p:nvGraphicFramePr>
        <p:xfrm>
          <a:off x="160979" y="4215242"/>
          <a:ext cx="4933251" cy="2194560"/>
        </p:xfrm>
        <a:graphic>
          <a:graphicData uri="http://schemas.openxmlformats.org/drawingml/2006/table">
            <a:tbl>
              <a:tblPr firstRow="1" bandRow="1">
                <a:tableStyleId>{5C22544A-7EE6-4342-B048-85BDC9FD1C3A}</a:tableStyleId>
              </a:tblPr>
              <a:tblGrid>
                <a:gridCol w="4933251"/>
              </a:tblGrid>
              <a:tr h="370840">
                <a:tc>
                  <a:txBody>
                    <a:bodyPr/>
                    <a:lstStyle/>
                    <a:p>
                      <a:r>
                        <a:rPr lang="en-US" sz="2200" dirty="0" smtClean="0">
                          <a:solidFill>
                            <a:srgbClr val="595959"/>
                          </a:solidFill>
                          <a:latin typeface="Helvetica"/>
                          <a:cs typeface="Helvetica"/>
                        </a:rPr>
                        <a:t>Carolina’s Banana</a:t>
                      </a:r>
                      <a:r>
                        <a:rPr lang="en-US" sz="2200" baseline="0" dirty="0" smtClean="0">
                          <a:solidFill>
                            <a:srgbClr val="595959"/>
                          </a:solidFill>
                          <a:latin typeface="Helvetica"/>
                          <a:cs typeface="Helvetica"/>
                        </a:rPr>
                        <a:t> Pudding Recipe</a:t>
                      </a:r>
                      <a:endParaRPr lang="en-US" sz="2200" dirty="0">
                        <a:solidFill>
                          <a:srgbClr val="595959"/>
                        </a:solidFill>
                        <a:latin typeface="Helvetica"/>
                        <a:cs typeface="Helvetica"/>
                      </a:endParaRPr>
                    </a:p>
                  </a:txBody>
                  <a:tcPr/>
                </a:tc>
              </a:tr>
              <a:tr h="370840">
                <a:tc>
                  <a:txBody>
                    <a:bodyPr/>
                    <a:lstStyle/>
                    <a:p>
                      <a:pPr marL="285750" indent="-285750">
                        <a:buFont typeface="Arial"/>
                        <a:buChar char="•"/>
                      </a:pPr>
                      <a:r>
                        <a:rPr lang="en-US" sz="2200" dirty="0" smtClean="0">
                          <a:solidFill>
                            <a:schemeClr val="tx1">
                              <a:lumMod val="65000"/>
                              <a:lumOff val="35000"/>
                            </a:schemeClr>
                          </a:solidFill>
                          <a:latin typeface="Helvetica"/>
                          <a:cs typeface="Helvetica"/>
                        </a:rPr>
                        <a:t>2</a:t>
                      </a:r>
                      <a:r>
                        <a:rPr lang="en-US" sz="2200" baseline="0" dirty="0" smtClean="0">
                          <a:solidFill>
                            <a:schemeClr val="tx1">
                              <a:lumMod val="65000"/>
                              <a:lumOff val="35000"/>
                            </a:schemeClr>
                          </a:solidFill>
                          <a:latin typeface="Helvetica"/>
                          <a:cs typeface="Helvetica"/>
                        </a:rPr>
                        <a:t> cups sour cream</a:t>
                      </a:r>
                    </a:p>
                    <a:p>
                      <a:pPr marL="285750" indent="-285750">
                        <a:buFont typeface="Arial"/>
                        <a:buChar char="•"/>
                      </a:pPr>
                      <a:r>
                        <a:rPr lang="en-US" sz="2200" baseline="0" dirty="0" smtClean="0">
                          <a:solidFill>
                            <a:schemeClr val="tx1">
                              <a:lumMod val="65000"/>
                              <a:lumOff val="35000"/>
                            </a:schemeClr>
                          </a:solidFill>
                          <a:latin typeface="Helvetica"/>
                          <a:cs typeface="Helvetica"/>
                        </a:rPr>
                        <a:t>5 cups whipped cream</a:t>
                      </a:r>
                    </a:p>
                    <a:p>
                      <a:pPr marL="285750" indent="-285750">
                        <a:buFont typeface="Arial"/>
                        <a:buChar char="•"/>
                      </a:pPr>
                      <a:r>
                        <a:rPr lang="en-US" sz="2200" baseline="0" dirty="0" smtClean="0">
                          <a:solidFill>
                            <a:schemeClr val="tx1">
                              <a:lumMod val="65000"/>
                              <a:lumOff val="35000"/>
                            </a:schemeClr>
                          </a:solidFill>
                          <a:latin typeface="Helvetica"/>
                          <a:cs typeface="Helvetica"/>
                        </a:rPr>
                        <a:t>3 cups vanilla pudding mix</a:t>
                      </a:r>
                    </a:p>
                    <a:p>
                      <a:pPr marL="285750" indent="-285750">
                        <a:buFont typeface="Arial"/>
                        <a:buChar char="•"/>
                      </a:pPr>
                      <a:r>
                        <a:rPr lang="en-US" sz="2200" baseline="0" dirty="0" smtClean="0">
                          <a:solidFill>
                            <a:schemeClr val="tx1">
                              <a:lumMod val="65000"/>
                              <a:lumOff val="35000"/>
                            </a:schemeClr>
                          </a:solidFill>
                          <a:latin typeface="Helvetica"/>
                          <a:cs typeface="Helvetica"/>
                        </a:rPr>
                        <a:t>4 cups milk</a:t>
                      </a:r>
                    </a:p>
                    <a:p>
                      <a:pPr marL="285750" indent="-285750">
                        <a:buFont typeface="Arial"/>
                        <a:buChar char="•"/>
                      </a:pPr>
                      <a:r>
                        <a:rPr lang="en-US" sz="2200" baseline="0" dirty="0" smtClean="0">
                          <a:solidFill>
                            <a:schemeClr val="tx1">
                              <a:lumMod val="65000"/>
                              <a:lumOff val="35000"/>
                            </a:schemeClr>
                          </a:solidFill>
                          <a:latin typeface="Helvetica"/>
                          <a:cs typeface="Helvetica"/>
                        </a:rPr>
                        <a:t>8 bananas</a:t>
                      </a:r>
                      <a:endParaRPr lang="en-US" sz="2200" dirty="0">
                        <a:solidFill>
                          <a:schemeClr val="tx1">
                            <a:lumMod val="65000"/>
                            <a:lumOff val="35000"/>
                          </a:schemeClr>
                        </a:solidFill>
                        <a:latin typeface="Helvetica"/>
                        <a:cs typeface="Helvetica"/>
                      </a:endParaRPr>
                    </a:p>
                  </a:txBody>
                  <a:tcPr/>
                </a:tc>
              </a:tr>
            </a:tbl>
          </a:graphicData>
        </a:graphic>
      </p:graphicFrame>
    </p:spTree>
    <p:extLst>
      <p:ext uri="{BB962C8B-B14F-4D97-AF65-F5344CB8AC3E}">
        <p14:creationId xmlns:p14="http://schemas.microsoft.com/office/powerpoint/2010/main" val="88852174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2856" y="2038808"/>
            <a:ext cx="8229600" cy="2065845"/>
          </a:xfrm>
          <a:noFill/>
        </p:spPr>
        <p:txBody>
          <a:bodyPr>
            <a:normAutofit/>
          </a:bodyPr>
          <a:lstStyle/>
          <a:p>
            <a:pPr marL="514350" indent="-514350">
              <a:buNone/>
            </a:pPr>
            <a:r>
              <a:rPr lang="en-US" b="1" dirty="0" smtClean="0"/>
              <a:t>Ask yourself…</a:t>
            </a:r>
          </a:p>
          <a:p>
            <a:pPr marL="514350" indent="-514350">
              <a:buNone/>
            </a:pPr>
            <a:endParaRPr lang="en-US" sz="1600" dirty="0" smtClean="0"/>
          </a:p>
          <a:p>
            <a:pPr lvl="1" indent="-342900"/>
            <a:r>
              <a:rPr lang="en-US" sz="3200" dirty="0" smtClean="0">
                <a:solidFill>
                  <a:srgbClr val="7F7F7F"/>
                </a:solidFill>
              </a:rPr>
              <a:t>How can I represent the </a:t>
            </a:r>
            <a:r>
              <a:rPr lang="en-US" sz="3200" dirty="0" smtClean="0">
                <a:solidFill>
                  <a:srgbClr val="35BCBF"/>
                </a:solidFill>
              </a:rPr>
              <a:t>important quantities and relationships?  </a:t>
            </a:r>
            <a:endParaRPr lang="en-US" sz="3200" dirty="0" smtClean="0"/>
          </a:p>
        </p:txBody>
      </p:sp>
      <p:sp>
        <p:nvSpPr>
          <p:cNvPr id="10" name="TextBox 9"/>
          <p:cNvSpPr txBox="1"/>
          <p:nvPr/>
        </p:nvSpPr>
        <p:spPr>
          <a:xfrm>
            <a:off x="176397" y="369651"/>
            <a:ext cx="8510403"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Create a Diagram</a:t>
            </a:r>
            <a:endParaRPr lang="en-US" sz="4400" dirty="0">
              <a:solidFill>
                <a:srgbClr val="7F7F7F"/>
              </a:solidFill>
              <a:latin typeface="Open Sans" charset="0"/>
              <a:ea typeface="Open Sans" charset="0"/>
              <a:cs typeface="Open Sans" charset="0"/>
            </a:endParaRPr>
          </a:p>
        </p:txBody>
      </p:sp>
      <p:pic>
        <p:nvPicPr>
          <p:cNvPr id="8" name="Content Placeholder 11"/>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6397" y="369651"/>
            <a:ext cx="1356311" cy="1356311"/>
          </a:xfrm>
          <a:prstGeom prst="rect">
            <a:avLst/>
          </a:prstGeom>
        </p:spPr>
      </p:pic>
      <p:sp>
        <p:nvSpPr>
          <p:cNvPr id="9" name="Rectangle 8"/>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sp>
        <p:nvSpPr>
          <p:cNvPr id="7" name="Rectangle 6"/>
          <p:cNvSpPr/>
          <p:nvPr/>
        </p:nvSpPr>
        <p:spPr>
          <a:xfrm>
            <a:off x="4902394" y="4078169"/>
            <a:ext cx="4089205" cy="2569935"/>
          </a:xfrm>
          <a:prstGeom prst="rect">
            <a:avLst/>
          </a:prstGeom>
        </p:spPr>
        <p:txBody>
          <a:bodyPr wrap="square">
            <a:spAutoFit/>
          </a:bodyPr>
          <a:lstStyle/>
          <a:p>
            <a:r>
              <a:rPr lang="en-US" sz="2300" dirty="0">
                <a:solidFill>
                  <a:srgbClr val="CED428"/>
                </a:solidFill>
                <a:latin typeface="Arial"/>
                <a:cs typeface="Arial"/>
              </a:rPr>
              <a:t>Carolina is making her special banana pudding recipe.  She is looking for her cup measure, but can only find her quarter cup measure.  How many quarter cups does she need for the sour cream?</a:t>
            </a:r>
          </a:p>
        </p:txBody>
      </p:sp>
      <p:graphicFrame>
        <p:nvGraphicFramePr>
          <p:cNvPr id="11" name="Table 10"/>
          <p:cNvGraphicFramePr>
            <a:graphicFrameLocks noGrp="1"/>
          </p:cNvGraphicFramePr>
          <p:nvPr>
            <p:extLst>
              <p:ext uri="{D42A27DB-BD31-4B8C-83A1-F6EECF244321}">
                <p14:modId xmlns:p14="http://schemas.microsoft.com/office/powerpoint/2010/main" val="54025847"/>
              </p:ext>
            </p:extLst>
          </p:nvPr>
        </p:nvGraphicFramePr>
        <p:xfrm>
          <a:off x="344261" y="4215242"/>
          <a:ext cx="4203744" cy="2194560"/>
        </p:xfrm>
        <a:graphic>
          <a:graphicData uri="http://schemas.openxmlformats.org/drawingml/2006/table">
            <a:tbl>
              <a:tblPr firstRow="1" bandRow="1">
                <a:tableStyleId>{5C22544A-7EE6-4342-B048-85BDC9FD1C3A}</a:tableStyleId>
              </a:tblPr>
              <a:tblGrid>
                <a:gridCol w="4203744"/>
              </a:tblGrid>
              <a:tr h="370840">
                <a:tc>
                  <a:txBody>
                    <a:bodyPr/>
                    <a:lstStyle/>
                    <a:p>
                      <a:r>
                        <a:rPr lang="en-US" sz="2200" dirty="0" smtClean="0">
                          <a:solidFill>
                            <a:srgbClr val="595959"/>
                          </a:solidFill>
                        </a:rPr>
                        <a:t>Carolina’s Banana</a:t>
                      </a:r>
                      <a:r>
                        <a:rPr lang="en-US" sz="2200" baseline="0" dirty="0" smtClean="0">
                          <a:solidFill>
                            <a:srgbClr val="595959"/>
                          </a:solidFill>
                        </a:rPr>
                        <a:t> Pudding Recipe</a:t>
                      </a:r>
                      <a:endParaRPr lang="en-US" sz="2200" dirty="0">
                        <a:solidFill>
                          <a:srgbClr val="595959"/>
                        </a:solidFill>
                      </a:endParaRPr>
                    </a:p>
                  </a:txBody>
                  <a:tcPr/>
                </a:tc>
              </a:tr>
              <a:tr h="370840">
                <a:tc>
                  <a:txBody>
                    <a:bodyPr/>
                    <a:lstStyle/>
                    <a:p>
                      <a:pPr marL="285750" indent="-285750">
                        <a:buFont typeface="Arial"/>
                        <a:buChar char="•"/>
                      </a:pPr>
                      <a:r>
                        <a:rPr lang="en-US" sz="2200" dirty="0" smtClean="0">
                          <a:solidFill>
                            <a:schemeClr val="tx1">
                              <a:lumMod val="65000"/>
                              <a:lumOff val="35000"/>
                            </a:schemeClr>
                          </a:solidFill>
                        </a:rPr>
                        <a:t>2</a:t>
                      </a:r>
                      <a:r>
                        <a:rPr lang="en-US" sz="2200" baseline="0" dirty="0" smtClean="0">
                          <a:solidFill>
                            <a:schemeClr val="tx1">
                              <a:lumMod val="65000"/>
                              <a:lumOff val="35000"/>
                            </a:schemeClr>
                          </a:solidFill>
                        </a:rPr>
                        <a:t> cups sour cream</a:t>
                      </a:r>
                    </a:p>
                    <a:p>
                      <a:pPr marL="285750" indent="-285750">
                        <a:buFont typeface="Arial"/>
                        <a:buChar char="•"/>
                      </a:pPr>
                      <a:r>
                        <a:rPr lang="en-US" sz="2200" baseline="0" dirty="0" smtClean="0">
                          <a:solidFill>
                            <a:schemeClr val="tx1">
                              <a:lumMod val="65000"/>
                              <a:lumOff val="35000"/>
                            </a:schemeClr>
                          </a:solidFill>
                        </a:rPr>
                        <a:t>5 cups whipped cream</a:t>
                      </a:r>
                    </a:p>
                    <a:p>
                      <a:pPr marL="285750" indent="-285750">
                        <a:buFont typeface="Arial"/>
                        <a:buChar char="•"/>
                      </a:pPr>
                      <a:r>
                        <a:rPr lang="en-US" sz="2200" baseline="0" dirty="0" smtClean="0">
                          <a:solidFill>
                            <a:schemeClr val="tx1">
                              <a:lumMod val="65000"/>
                              <a:lumOff val="35000"/>
                            </a:schemeClr>
                          </a:solidFill>
                        </a:rPr>
                        <a:t>3 cups vanilla pudding mix</a:t>
                      </a:r>
                    </a:p>
                    <a:p>
                      <a:pPr marL="285750" indent="-285750">
                        <a:buFont typeface="Arial"/>
                        <a:buChar char="•"/>
                      </a:pPr>
                      <a:r>
                        <a:rPr lang="en-US" sz="2200" baseline="0" dirty="0" smtClean="0">
                          <a:solidFill>
                            <a:schemeClr val="tx1">
                              <a:lumMod val="65000"/>
                              <a:lumOff val="35000"/>
                            </a:schemeClr>
                          </a:solidFill>
                        </a:rPr>
                        <a:t>4 cups milk</a:t>
                      </a:r>
                    </a:p>
                    <a:p>
                      <a:pPr marL="285750" indent="-285750">
                        <a:buFont typeface="Arial"/>
                        <a:buChar char="•"/>
                      </a:pPr>
                      <a:r>
                        <a:rPr lang="en-US" sz="2200" baseline="0" dirty="0" smtClean="0">
                          <a:solidFill>
                            <a:schemeClr val="tx1">
                              <a:lumMod val="65000"/>
                              <a:lumOff val="35000"/>
                            </a:schemeClr>
                          </a:solidFill>
                        </a:rPr>
                        <a:t>8 bananas</a:t>
                      </a:r>
                      <a:endParaRPr lang="en-US" sz="2200" dirty="0">
                        <a:solidFill>
                          <a:schemeClr val="tx1">
                            <a:lumMod val="65000"/>
                            <a:lumOff val="35000"/>
                          </a:schemeClr>
                        </a:solidFill>
                      </a:endParaRPr>
                    </a:p>
                  </a:txBody>
                  <a:tcPr/>
                </a:tc>
              </a:tr>
            </a:tbl>
          </a:graphicData>
        </a:graphic>
      </p:graphicFrame>
    </p:spTree>
    <p:extLst>
      <p:ext uri="{BB962C8B-B14F-4D97-AF65-F5344CB8AC3E}">
        <p14:creationId xmlns:p14="http://schemas.microsoft.com/office/powerpoint/2010/main" val="2944534896"/>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6397" y="1742093"/>
            <a:ext cx="8510403" cy="885946"/>
          </a:xfrm>
          <a:noFill/>
        </p:spPr>
        <p:txBody>
          <a:bodyPr>
            <a:normAutofit/>
          </a:bodyPr>
          <a:lstStyle/>
          <a:p>
            <a:pPr marL="514350" indent="-514350">
              <a:buNone/>
            </a:pPr>
            <a:r>
              <a:rPr lang="en-US" sz="2200" b="1" dirty="0" smtClean="0"/>
              <a:t>Share your diagram. Together</a:t>
            </a:r>
            <a:r>
              <a:rPr lang="en-US" sz="2200" b="1" dirty="0"/>
              <a:t>, create a diagram </a:t>
            </a:r>
            <a:r>
              <a:rPr lang="en-US" sz="2200" b="1" dirty="0" smtClean="0"/>
              <a:t>that you </a:t>
            </a:r>
            <a:r>
              <a:rPr lang="en-US" sz="2200" b="1" dirty="0"/>
              <a:t>think </a:t>
            </a:r>
            <a:r>
              <a:rPr lang="en-US" sz="2200" b="1" dirty="0" smtClean="0"/>
              <a:t>best represents </a:t>
            </a:r>
            <a:r>
              <a:rPr lang="en-US" sz="2200" b="1" dirty="0"/>
              <a:t>the important problem information</a:t>
            </a:r>
          </a:p>
        </p:txBody>
      </p:sp>
      <p:sp>
        <p:nvSpPr>
          <p:cNvPr id="10" name="TextBox 9"/>
          <p:cNvSpPr txBox="1"/>
          <p:nvPr/>
        </p:nvSpPr>
        <p:spPr>
          <a:xfrm>
            <a:off x="176397" y="251535"/>
            <a:ext cx="8510403"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Create a Diagram</a:t>
            </a:r>
            <a:endParaRPr lang="en-US" sz="4400" dirty="0">
              <a:solidFill>
                <a:srgbClr val="7F7F7F"/>
              </a:solidFill>
              <a:latin typeface="Open Sans" charset="0"/>
              <a:ea typeface="Open Sans" charset="0"/>
              <a:cs typeface="Open Sans" charset="0"/>
            </a:endParaRPr>
          </a:p>
        </p:txBody>
      </p:sp>
      <p:sp>
        <p:nvSpPr>
          <p:cNvPr id="13" name="Rectangle 12"/>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sp>
        <p:nvSpPr>
          <p:cNvPr id="12" name="Oval Callout 11"/>
          <p:cNvSpPr/>
          <p:nvPr/>
        </p:nvSpPr>
        <p:spPr>
          <a:xfrm>
            <a:off x="176397" y="2526521"/>
            <a:ext cx="3655024" cy="1374475"/>
          </a:xfrm>
          <a:prstGeom prst="wedgeEllipseCallout">
            <a:avLst>
              <a:gd name="adj1" fmla="val 19779"/>
              <a:gd name="adj2" fmla="val 76037"/>
            </a:avLst>
          </a:prstGeom>
          <a:solidFill>
            <a:srgbClr val="FFFFFF"/>
          </a:solidFill>
          <a:ln>
            <a:solidFill>
              <a:srgbClr val="CED4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How did you represent…?</a:t>
            </a:r>
            <a:endParaRPr lang="is-IS" sz="3200" dirty="0">
              <a:solidFill>
                <a:srgbClr val="7F7F7F"/>
              </a:solidFill>
              <a:latin typeface="Arial"/>
              <a:cs typeface="Arial"/>
            </a:endParaRPr>
          </a:p>
        </p:txBody>
      </p:sp>
      <p:sp>
        <p:nvSpPr>
          <p:cNvPr id="14" name="Oval Callout 13"/>
          <p:cNvSpPr/>
          <p:nvPr/>
        </p:nvSpPr>
        <p:spPr>
          <a:xfrm>
            <a:off x="4084879" y="2526521"/>
            <a:ext cx="4763846" cy="951181"/>
          </a:xfrm>
          <a:prstGeom prst="wedgeEllipseCallout">
            <a:avLst>
              <a:gd name="adj1" fmla="val -34460"/>
              <a:gd name="adj2" fmla="val 66731"/>
            </a:avLst>
          </a:prstGeom>
          <a:solidFill>
            <a:srgbClr val="FFFFFF"/>
          </a:solidFill>
          <a:ln>
            <a:solidFill>
              <a:srgbClr val="CED4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I showed</a:t>
            </a:r>
            <a:r>
              <a:rPr lang="is-IS" sz="3200" dirty="0" smtClean="0">
                <a:solidFill>
                  <a:srgbClr val="7F7F7F"/>
                </a:solidFill>
                <a:latin typeface="Arial"/>
                <a:cs typeface="Arial"/>
              </a:rPr>
              <a:t>… by </a:t>
            </a:r>
            <a:r>
              <a:rPr lang="en-US" sz="3200" dirty="0" smtClean="0">
                <a:solidFill>
                  <a:srgbClr val="7F7F7F"/>
                </a:solidFill>
                <a:latin typeface="Arial"/>
                <a:cs typeface="Arial"/>
              </a:rPr>
              <a:t>…</a:t>
            </a:r>
            <a:endParaRPr lang="is-IS" sz="3200" dirty="0">
              <a:solidFill>
                <a:srgbClr val="7F7F7F"/>
              </a:solidFill>
              <a:latin typeface="Arial"/>
              <a:cs typeface="Arial"/>
            </a:endParaRPr>
          </a:p>
        </p:txBody>
      </p:sp>
      <p:pic>
        <p:nvPicPr>
          <p:cNvPr id="15" name="Picture 14"/>
          <p:cNvPicPr>
            <a:picLocks noChangeAspect="1"/>
          </p:cNvPicPr>
          <p:nvPr/>
        </p:nvPicPr>
        <p:blipFill>
          <a:blip r:embed="rId3">
            <a:duotone>
              <a:schemeClr val="accent5">
                <a:shade val="45000"/>
                <a:satMod val="135000"/>
              </a:schemeClr>
              <a:prstClr val="white"/>
            </a:duotone>
          </a:blip>
          <a:stretch>
            <a:fillRect/>
          </a:stretch>
        </p:blipFill>
        <p:spPr>
          <a:xfrm>
            <a:off x="516298" y="313645"/>
            <a:ext cx="1160539" cy="1216285"/>
          </a:xfrm>
          <a:prstGeom prst="rect">
            <a:avLst/>
          </a:prstGeom>
        </p:spPr>
      </p:pic>
      <p:sp>
        <p:nvSpPr>
          <p:cNvPr id="11" name="Rectangle 10"/>
          <p:cNvSpPr/>
          <p:nvPr/>
        </p:nvSpPr>
        <p:spPr>
          <a:xfrm>
            <a:off x="5246631" y="3580393"/>
            <a:ext cx="3897369" cy="2923878"/>
          </a:xfrm>
          <a:prstGeom prst="rect">
            <a:avLst/>
          </a:prstGeom>
        </p:spPr>
        <p:txBody>
          <a:bodyPr wrap="square">
            <a:spAutoFit/>
          </a:bodyPr>
          <a:lstStyle/>
          <a:p>
            <a:r>
              <a:rPr lang="en-US" sz="2300" dirty="0">
                <a:solidFill>
                  <a:srgbClr val="CED428"/>
                </a:solidFill>
                <a:latin typeface="Arial"/>
                <a:cs typeface="Arial"/>
              </a:rPr>
              <a:t>Carolina is making her special banana pudding recipe.  She is looking for her cup measure, but can only find her quarter cup measure.  How many quarter cups does she need for the sour cream?</a:t>
            </a:r>
          </a:p>
        </p:txBody>
      </p:sp>
      <p:graphicFrame>
        <p:nvGraphicFramePr>
          <p:cNvPr id="17" name="Table 16"/>
          <p:cNvGraphicFramePr>
            <a:graphicFrameLocks noGrp="1"/>
          </p:cNvGraphicFramePr>
          <p:nvPr>
            <p:extLst>
              <p:ext uri="{D42A27DB-BD31-4B8C-83A1-F6EECF244321}">
                <p14:modId xmlns:p14="http://schemas.microsoft.com/office/powerpoint/2010/main" val="1420773750"/>
              </p:ext>
            </p:extLst>
          </p:nvPr>
        </p:nvGraphicFramePr>
        <p:xfrm>
          <a:off x="160979" y="4215242"/>
          <a:ext cx="4933251" cy="2194560"/>
        </p:xfrm>
        <a:graphic>
          <a:graphicData uri="http://schemas.openxmlformats.org/drawingml/2006/table">
            <a:tbl>
              <a:tblPr firstRow="1" bandRow="1">
                <a:tableStyleId>{5C22544A-7EE6-4342-B048-85BDC9FD1C3A}</a:tableStyleId>
              </a:tblPr>
              <a:tblGrid>
                <a:gridCol w="4933251"/>
              </a:tblGrid>
              <a:tr h="370840">
                <a:tc>
                  <a:txBody>
                    <a:bodyPr/>
                    <a:lstStyle/>
                    <a:p>
                      <a:r>
                        <a:rPr lang="en-US" sz="2200" dirty="0" smtClean="0">
                          <a:solidFill>
                            <a:srgbClr val="595959"/>
                          </a:solidFill>
                          <a:latin typeface="Helvetica"/>
                          <a:cs typeface="Helvetica"/>
                        </a:rPr>
                        <a:t>Carolina’s Banana</a:t>
                      </a:r>
                      <a:r>
                        <a:rPr lang="en-US" sz="2200" baseline="0" dirty="0" smtClean="0">
                          <a:solidFill>
                            <a:srgbClr val="595959"/>
                          </a:solidFill>
                          <a:latin typeface="Helvetica"/>
                          <a:cs typeface="Helvetica"/>
                        </a:rPr>
                        <a:t> Pudding Recipe</a:t>
                      </a:r>
                      <a:endParaRPr lang="en-US" sz="2200" dirty="0">
                        <a:solidFill>
                          <a:srgbClr val="595959"/>
                        </a:solidFill>
                        <a:latin typeface="Helvetica"/>
                        <a:cs typeface="Helvetica"/>
                      </a:endParaRPr>
                    </a:p>
                  </a:txBody>
                  <a:tcPr/>
                </a:tc>
              </a:tr>
              <a:tr h="370840">
                <a:tc>
                  <a:txBody>
                    <a:bodyPr/>
                    <a:lstStyle/>
                    <a:p>
                      <a:pPr marL="285750" indent="-285750">
                        <a:buFont typeface="Arial"/>
                        <a:buChar char="•"/>
                      </a:pPr>
                      <a:r>
                        <a:rPr lang="en-US" sz="2200" dirty="0" smtClean="0">
                          <a:solidFill>
                            <a:schemeClr val="tx1">
                              <a:lumMod val="65000"/>
                              <a:lumOff val="35000"/>
                            </a:schemeClr>
                          </a:solidFill>
                          <a:latin typeface="Helvetica"/>
                          <a:cs typeface="Helvetica"/>
                        </a:rPr>
                        <a:t>2</a:t>
                      </a:r>
                      <a:r>
                        <a:rPr lang="en-US" sz="2200" baseline="0" dirty="0" smtClean="0">
                          <a:solidFill>
                            <a:schemeClr val="tx1">
                              <a:lumMod val="65000"/>
                              <a:lumOff val="35000"/>
                            </a:schemeClr>
                          </a:solidFill>
                          <a:latin typeface="Helvetica"/>
                          <a:cs typeface="Helvetica"/>
                        </a:rPr>
                        <a:t> cups sour cream</a:t>
                      </a:r>
                    </a:p>
                    <a:p>
                      <a:pPr marL="285750" indent="-285750">
                        <a:buFont typeface="Arial"/>
                        <a:buChar char="•"/>
                      </a:pPr>
                      <a:r>
                        <a:rPr lang="en-US" sz="2200" baseline="0" dirty="0" smtClean="0">
                          <a:solidFill>
                            <a:schemeClr val="tx1">
                              <a:lumMod val="65000"/>
                              <a:lumOff val="35000"/>
                            </a:schemeClr>
                          </a:solidFill>
                          <a:latin typeface="Helvetica"/>
                          <a:cs typeface="Helvetica"/>
                        </a:rPr>
                        <a:t>5 cups whipped cream</a:t>
                      </a:r>
                    </a:p>
                    <a:p>
                      <a:pPr marL="285750" indent="-285750">
                        <a:buFont typeface="Arial"/>
                        <a:buChar char="•"/>
                      </a:pPr>
                      <a:r>
                        <a:rPr lang="en-US" sz="2200" baseline="0" dirty="0" smtClean="0">
                          <a:solidFill>
                            <a:schemeClr val="tx1">
                              <a:lumMod val="65000"/>
                              <a:lumOff val="35000"/>
                            </a:schemeClr>
                          </a:solidFill>
                          <a:latin typeface="Helvetica"/>
                          <a:cs typeface="Helvetica"/>
                        </a:rPr>
                        <a:t>3 cups vanilla pudding mix</a:t>
                      </a:r>
                    </a:p>
                    <a:p>
                      <a:pPr marL="285750" indent="-285750">
                        <a:buFont typeface="Arial"/>
                        <a:buChar char="•"/>
                      </a:pPr>
                      <a:r>
                        <a:rPr lang="en-US" sz="2200" baseline="0" dirty="0" smtClean="0">
                          <a:solidFill>
                            <a:schemeClr val="tx1">
                              <a:lumMod val="65000"/>
                              <a:lumOff val="35000"/>
                            </a:schemeClr>
                          </a:solidFill>
                          <a:latin typeface="Helvetica"/>
                          <a:cs typeface="Helvetica"/>
                        </a:rPr>
                        <a:t>4 cups milk</a:t>
                      </a:r>
                    </a:p>
                    <a:p>
                      <a:pPr marL="285750" indent="-285750">
                        <a:buFont typeface="Arial"/>
                        <a:buChar char="•"/>
                      </a:pPr>
                      <a:r>
                        <a:rPr lang="en-US" sz="2200" baseline="0" dirty="0" smtClean="0">
                          <a:solidFill>
                            <a:schemeClr val="tx1">
                              <a:lumMod val="65000"/>
                              <a:lumOff val="35000"/>
                            </a:schemeClr>
                          </a:solidFill>
                          <a:latin typeface="Helvetica"/>
                          <a:cs typeface="Helvetica"/>
                        </a:rPr>
                        <a:t>8 bananas</a:t>
                      </a:r>
                      <a:endParaRPr lang="en-US" sz="2200" dirty="0">
                        <a:solidFill>
                          <a:schemeClr val="tx1">
                            <a:lumMod val="65000"/>
                            <a:lumOff val="35000"/>
                          </a:schemeClr>
                        </a:solidFill>
                        <a:latin typeface="Helvetica"/>
                        <a:cs typeface="Helvetica"/>
                      </a:endParaRPr>
                    </a:p>
                  </a:txBody>
                  <a:tcPr/>
                </a:tc>
              </a:tr>
            </a:tbl>
          </a:graphicData>
        </a:graphic>
      </p:graphicFrame>
    </p:spTree>
    <p:extLst>
      <p:ext uri="{BB962C8B-B14F-4D97-AF65-F5344CB8AC3E}">
        <p14:creationId xmlns:p14="http://schemas.microsoft.com/office/powerpoint/2010/main" val="2655311338"/>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0980" y="345595"/>
            <a:ext cx="8710877"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    Discuss Diagrams</a:t>
            </a:r>
            <a:endParaRPr lang="en-US" sz="4400" dirty="0">
              <a:solidFill>
                <a:srgbClr val="7F7F7F"/>
              </a:solidFill>
              <a:latin typeface="Open Sans" charset="0"/>
              <a:ea typeface="Open Sans" charset="0"/>
              <a:cs typeface="Open Sans" charset="0"/>
            </a:endParaRPr>
          </a:p>
        </p:txBody>
      </p:sp>
      <p:sp>
        <p:nvSpPr>
          <p:cNvPr id="20" name="Oval Callout 19"/>
          <p:cNvSpPr/>
          <p:nvPr/>
        </p:nvSpPr>
        <p:spPr>
          <a:xfrm>
            <a:off x="160980" y="4547080"/>
            <a:ext cx="6836720" cy="1968408"/>
          </a:xfrm>
          <a:prstGeom prst="wedgeEllipseCallout">
            <a:avLst>
              <a:gd name="adj1" fmla="val 48768"/>
              <a:gd name="adj2" fmla="val 66704"/>
            </a:avLst>
          </a:prstGeom>
          <a:solidFill>
            <a:srgbClr val="FFFFFF"/>
          </a:solidFill>
          <a:ln>
            <a:solidFill>
              <a:srgbClr val="CED4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lumMod val="50000"/>
                    <a:lumOff val="50000"/>
                  </a:schemeClr>
                </a:solidFill>
                <a:latin typeface="Arial"/>
                <a:cs typeface="Arial"/>
              </a:rPr>
              <a:t>They represented … by</a:t>
            </a:r>
            <a:r>
              <a:rPr lang="is-IS" sz="3200" dirty="0" smtClean="0">
                <a:solidFill>
                  <a:schemeClr val="tx1">
                    <a:lumMod val="50000"/>
                    <a:lumOff val="50000"/>
                  </a:schemeClr>
                </a:solidFill>
                <a:latin typeface="Arial"/>
                <a:cs typeface="Arial"/>
              </a:rPr>
              <a:t>…</a:t>
            </a:r>
            <a:endParaRPr lang="en-US" sz="3200" dirty="0">
              <a:solidFill>
                <a:schemeClr val="tx1">
                  <a:lumMod val="50000"/>
                  <a:lumOff val="50000"/>
                </a:schemeClr>
              </a:solidFill>
              <a:latin typeface="Arial"/>
              <a:cs typeface="Arial"/>
            </a:endParaRPr>
          </a:p>
        </p:txBody>
      </p:sp>
      <p:sp>
        <p:nvSpPr>
          <p:cNvPr id="22" name="Content Placeholder 4"/>
          <p:cNvSpPr>
            <a:spLocks noGrp="1"/>
          </p:cNvSpPr>
          <p:nvPr>
            <p:ph idx="1"/>
          </p:nvPr>
        </p:nvSpPr>
        <p:spPr>
          <a:xfrm>
            <a:off x="-9269" y="2038808"/>
            <a:ext cx="9153269" cy="2065845"/>
          </a:xfrm>
          <a:noFill/>
        </p:spPr>
        <p:txBody>
          <a:bodyPr>
            <a:normAutofit fontScale="62500" lnSpcReduction="20000"/>
          </a:bodyPr>
          <a:lstStyle/>
          <a:p>
            <a:pPr marL="514350" indent="-514350">
              <a:buNone/>
            </a:pPr>
            <a:r>
              <a:rPr lang="en-US" sz="3800" b="1" dirty="0" smtClean="0">
                <a:latin typeface="Arial"/>
                <a:cs typeface="Arial"/>
              </a:rPr>
              <a:t>Ask yourself…</a:t>
            </a:r>
          </a:p>
          <a:p>
            <a:pPr marL="514350" indent="-514350">
              <a:buNone/>
            </a:pPr>
            <a:endParaRPr lang="en-US" sz="3600" dirty="0"/>
          </a:p>
          <a:p>
            <a:pPr marL="0" indent="0" algn="ctr">
              <a:buNone/>
            </a:pPr>
            <a:r>
              <a:rPr lang="en-US" sz="3800" dirty="0">
                <a:solidFill>
                  <a:srgbClr val="7F7F7F"/>
                </a:solidFill>
                <a:latin typeface="Arial"/>
                <a:cs typeface="Arial"/>
              </a:rPr>
              <a:t>What quantities or relationships do you see in this diagram?</a:t>
            </a:r>
          </a:p>
          <a:p>
            <a:pPr marL="0" indent="0" algn="ctr">
              <a:buNone/>
            </a:pPr>
            <a:endParaRPr lang="en-US" sz="3800" dirty="0">
              <a:solidFill>
                <a:schemeClr val="tx1">
                  <a:lumMod val="50000"/>
                  <a:lumOff val="50000"/>
                </a:schemeClr>
              </a:solidFill>
              <a:latin typeface="Arial"/>
              <a:cs typeface="Arial"/>
            </a:endParaRPr>
          </a:p>
          <a:p>
            <a:pPr marL="0" indent="0" algn="ctr">
              <a:buNone/>
            </a:pPr>
            <a:r>
              <a:rPr lang="en-US" sz="3800" dirty="0">
                <a:solidFill>
                  <a:schemeClr val="tx1">
                    <a:lumMod val="50000"/>
                    <a:lumOff val="50000"/>
                  </a:schemeClr>
                </a:solidFill>
                <a:latin typeface="Arial"/>
                <a:cs typeface="Arial"/>
              </a:rPr>
              <a:t>Where do you see a quantity or relationship in this diagram?</a:t>
            </a:r>
          </a:p>
          <a:p>
            <a:pPr marL="400050" lvl="1" indent="0">
              <a:buNone/>
            </a:pPr>
            <a:endParaRPr lang="en-US" sz="3800" dirty="0" smtClean="0"/>
          </a:p>
        </p:txBody>
      </p:sp>
      <p:sp>
        <p:nvSpPr>
          <p:cNvPr id="18" name="Rectangle 17"/>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pic>
        <p:nvPicPr>
          <p:cNvPr id="11" name="Picture 10"/>
          <p:cNvPicPr>
            <a:picLocks noChangeAspect="1"/>
          </p:cNvPicPr>
          <p:nvPr/>
        </p:nvPicPr>
        <p:blipFill>
          <a:blip r:embed="rId3">
            <a:duotone>
              <a:schemeClr val="accent5">
                <a:shade val="45000"/>
                <a:satMod val="135000"/>
              </a:schemeClr>
              <a:prstClr val="white"/>
            </a:duotone>
          </a:blip>
          <a:stretch>
            <a:fillRect/>
          </a:stretch>
        </p:blipFill>
        <p:spPr>
          <a:xfrm>
            <a:off x="386436" y="345595"/>
            <a:ext cx="561138" cy="662650"/>
          </a:xfrm>
          <a:prstGeom prst="rect">
            <a:avLst/>
          </a:prstGeom>
        </p:spPr>
      </p:pic>
      <p:pic>
        <p:nvPicPr>
          <p:cNvPr id="13" name="Picture 12"/>
          <p:cNvPicPr>
            <a:picLocks noChangeAspect="1"/>
          </p:cNvPicPr>
          <p:nvPr/>
        </p:nvPicPr>
        <p:blipFill>
          <a:blip r:embed="rId4">
            <a:duotone>
              <a:schemeClr val="accent5">
                <a:shade val="45000"/>
                <a:satMod val="135000"/>
              </a:schemeClr>
              <a:prstClr val="white"/>
            </a:duotone>
          </a:blip>
          <a:stretch>
            <a:fillRect/>
          </a:stretch>
        </p:blipFill>
        <p:spPr>
          <a:xfrm>
            <a:off x="786808" y="920286"/>
            <a:ext cx="668214" cy="700311"/>
          </a:xfrm>
          <a:prstGeom prst="rect">
            <a:avLst/>
          </a:prstGeom>
        </p:spPr>
      </p:pic>
      <p:pic>
        <p:nvPicPr>
          <p:cNvPr id="19" name="Picture 18"/>
          <p:cNvPicPr>
            <a:picLocks noChangeAspect="1"/>
          </p:cNvPicPr>
          <p:nvPr/>
        </p:nvPicPr>
        <p:blipFill>
          <a:blip r:embed="rId5">
            <a:duotone>
              <a:schemeClr val="accent5">
                <a:shade val="45000"/>
                <a:satMod val="135000"/>
              </a:schemeClr>
              <a:prstClr val="white"/>
            </a:duotone>
          </a:blip>
          <a:stretch>
            <a:fillRect/>
          </a:stretch>
        </p:blipFill>
        <p:spPr>
          <a:xfrm>
            <a:off x="1335219" y="345595"/>
            <a:ext cx="856779" cy="817013"/>
          </a:xfrm>
          <a:prstGeom prst="rect">
            <a:avLst/>
          </a:prstGeom>
        </p:spPr>
      </p:pic>
      <p:pic>
        <p:nvPicPr>
          <p:cNvPr id="23" name="Picture 22"/>
          <p:cNvPicPr>
            <a:picLocks noChangeAspect="1"/>
          </p:cNvPicPr>
          <p:nvPr/>
        </p:nvPicPr>
        <p:blipFill>
          <a:blip r:embed="rId5">
            <a:duotone>
              <a:schemeClr val="accent4">
                <a:shade val="45000"/>
                <a:satMod val="135000"/>
              </a:schemeClr>
              <a:prstClr val="white"/>
            </a:duotone>
          </a:blip>
          <a:stretch>
            <a:fillRect/>
          </a:stretch>
        </p:blipFill>
        <p:spPr>
          <a:xfrm>
            <a:off x="7235361" y="4957763"/>
            <a:ext cx="1355120" cy="1292224"/>
          </a:xfrm>
          <a:prstGeom prst="rect">
            <a:avLst/>
          </a:prstGeom>
        </p:spPr>
      </p:pic>
    </p:spTree>
    <p:extLst>
      <p:ext uri="{BB962C8B-B14F-4D97-AF65-F5344CB8AC3E}">
        <p14:creationId xmlns:p14="http://schemas.microsoft.com/office/powerpoint/2010/main" val="1534136478"/>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5600" y="1829015"/>
            <a:ext cx="8331200" cy="4292347"/>
          </a:xfrm>
          <a:noFill/>
        </p:spPr>
        <p:txBody>
          <a:bodyPr>
            <a:normAutofit fontScale="92500" lnSpcReduction="10000"/>
          </a:bodyPr>
          <a:lstStyle/>
          <a:p>
            <a:pPr algn="ctr">
              <a:buNone/>
            </a:pPr>
            <a:r>
              <a:rPr lang="en-US" dirty="0" smtClean="0"/>
              <a:t> </a:t>
            </a:r>
          </a:p>
          <a:p>
            <a:pPr algn="ctr">
              <a:buNone/>
            </a:pPr>
            <a:r>
              <a:rPr lang="en-US" dirty="0"/>
              <a:t> </a:t>
            </a:r>
          </a:p>
          <a:p>
            <a:pPr marL="514350" lvl="0" indent="-514350">
              <a:buFont typeface="+mj-lt"/>
              <a:buAutoNum type="alphaUcPeriod"/>
            </a:pPr>
            <a:r>
              <a:rPr lang="en-US" dirty="0"/>
              <a:t>When looking for quantities in a word problem, I learned to…</a:t>
            </a:r>
          </a:p>
          <a:p>
            <a:pPr marL="514350" lvl="0" indent="-514350">
              <a:buFont typeface="+mj-lt"/>
              <a:buAutoNum type="alphaUcPeriod"/>
            </a:pPr>
            <a:endParaRPr lang="en-US" dirty="0"/>
          </a:p>
          <a:p>
            <a:pPr marL="514350" lvl="0" indent="-514350">
              <a:buFont typeface="+mj-lt"/>
              <a:buAutoNum type="alphaUcPeriod"/>
            </a:pPr>
            <a:r>
              <a:rPr lang="en-US" dirty="0"/>
              <a:t>When analyzing a diagram, I learned to pay attention to… because</a:t>
            </a:r>
            <a:r>
              <a:rPr lang="is-IS" dirty="0"/>
              <a:t>…</a:t>
            </a:r>
            <a:endParaRPr lang="en-US" dirty="0"/>
          </a:p>
          <a:p>
            <a:pPr marL="0" lvl="0" indent="0">
              <a:buNone/>
            </a:pPr>
            <a:endParaRPr lang="en-US" dirty="0"/>
          </a:p>
          <a:p>
            <a:pPr marL="514350" lvl="0" indent="-514350">
              <a:buFont typeface="+mj-lt"/>
              <a:buAutoNum type="alphaUcPeriod"/>
            </a:pPr>
            <a:r>
              <a:rPr lang="en-US" dirty="0"/>
              <a:t>When identifying relationships, I learned to ask myself</a:t>
            </a:r>
            <a:r>
              <a:rPr lang="is-IS" dirty="0"/>
              <a:t>…</a:t>
            </a:r>
            <a:endParaRPr lang="en-US" dirty="0"/>
          </a:p>
          <a:p>
            <a:pPr marL="0" lvl="0" indent="0">
              <a:buNone/>
            </a:pPr>
            <a:endParaRPr lang="en-US" dirty="0">
              <a:solidFill>
                <a:srgbClr val="7F7F7F"/>
              </a:solidFill>
              <a:latin typeface="Arial"/>
              <a:cs typeface="Arial"/>
            </a:endParaRPr>
          </a:p>
        </p:txBody>
      </p:sp>
      <p:sp>
        <p:nvSpPr>
          <p:cNvPr id="7" name="Title 3"/>
          <p:cNvSpPr txBox="1">
            <a:spLocks/>
          </p:cNvSpPr>
          <p:nvPr/>
        </p:nvSpPr>
        <p:spPr>
          <a:xfrm>
            <a:off x="0" y="254000"/>
            <a:ext cx="9004300" cy="1219200"/>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00">
                    <a:lumMod val="50000"/>
                    <a:lumOff val="50000"/>
                  </a:srgbClr>
                </a:solidFill>
                <a:latin typeface="Arial"/>
                <a:cs typeface="Arial"/>
              </a:rPr>
              <a:t>Meta-Reflection</a:t>
            </a:r>
            <a:endParaRPr lang="en-US" dirty="0">
              <a:solidFill>
                <a:srgbClr val="000000">
                  <a:lumMod val="50000"/>
                  <a:lumOff val="50000"/>
                </a:srgbClr>
              </a:solidFill>
              <a:latin typeface="Arial"/>
              <a:cs typeface="Arial"/>
            </a:endParaRPr>
          </a:p>
        </p:txBody>
      </p:sp>
      <p:pic>
        <p:nvPicPr>
          <p:cNvPr id="12" name="Picture 1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3985" y="254000"/>
            <a:ext cx="1498816" cy="1498816"/>
          </a:xfrm>
          <a:prstGeom prst="rect">
            <a:avLst/>
          </a:prstGeom>
        </p:spPr>
      </p:pic>
      <p:sp>
        <p:nvSpPr>
          <p:cNvPr id="13" name="Rectangle 12"/>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pic>
        <p:nvPicPr>
          <p:cNvPr id="14" name="Picture 13"/>
          <p:cNvPicPr>
            <a:picLocks noChangeAspect="1"/>
          </p:cNvPicPr>
          <p:nvPr/>
        </p:nvPicPr>
        <p:blipFill>
          <a:blip r:embed="rId3">
            <a:duotone>
              <a:schemeClr val="accent6">
                <a:shade val="45000"/>
                <a:satMod val="135000"/>
              </a:schemeClr>
              <a:prstClr val="white"/>
            </a:duotone>
          </a:blip>
          <a:stretch>
            <a:fillRect/>
          </a:stretch>
        </p:blipFill>
        <p:spPr>
          <a:xfrm>
            <a:off x="6881238" y="198198"/>
            <a:ext cx="561138" cy="662650"/>
          </a:xfrm>
          <a:prstGeom prst="rect">
            <a:avLst/>
          </a:prstGeom>
        </p:spPr>
      </p:pic>
      <p:pic>
        <p:nvPicPr>
          <p:cNvPr id="15" name="Picture 14"/>
          <p:cNvPicPr>
            <a:picLocks noChangeAspect="1"/>
          </p:cNvPicPr>
          <p:nvPr/>
        </p:nvPicPr>
        <p:blipFill>
          <a:blip r:embed="rId4">
            <a:duotone>
              <a:schemeClr val="accent6">
                <a:shade val="45000"/>
                <a:satMod val="135000"/>
              </a:schemeClr>
              <a:prstClr val="white"/>
            </a:duotone>
          </a:blip>
          <a:stretch>
            <a:fillRect/>
          </a:stretch>
        </p:blipFill>
        <p:spPr>
          <a:xfrm>
            <a:off x="7281610" y="772889"/>
            <a:ext cx="668214" cy="700311"/>
          </a:xfrm>
          <a:prstGeom prst="rect">
            <a:avLst/>
          </a:prstGeom>
        </p:spPr>
      </p:pic>
      <p:pic>
        <p:nvPicPr>
          <p:cNvPr id="17" name="Picture 16"/>
          <p:cNvPicPr>
            <a:picLocks noChangeAspect="1"/>
          </p:cNvPicPr>
          <p:nvPr/>
        </p:nvPicPr>
        <p:blipFill>
          <a:blip r:embed="rId5">
            <a:duotone>
              <a:schemeClr val="accent6">
                <a:shade val="45000"/>
                <a:satMod val="135000"/>
              </a:schemeClr>
              <a:prstClr val="white"/>
            </a:duotone>
          </a:blip>
          <a:stretch>
            <a:fillRect/>
          </a:stretch>
        </p:blipFill>
        <p:spPr>
          <a:xfrm>
            <a:off x="7818153" y="198198"/>
            <a:ext cx="868648" cy="831841"/>
          </a:xfrm>
          <a:prstGeom prst="rect">
            <a:avLst/>
          </a:prstGeom>
        </p:spPr>
      </p:pic>
    </p:spTree>
    <p:extLst>
      <p:ext uri="{BB962C8B-B14F-4D97-AF65-F5344CB8AC3E}">
        <p14:creationId xmlns:p14="http://schemas.microsoft.com/office/powerpoint/2010/main" val="2915487186"/>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fmp">
      <a:dk1>
        <a:srgbClr val="000000"/>
      </a:dk1>
      <a:lt1>
        <a:srgbClr val="FFFFFF"/>
      </a:lt1>
      <a:dk2>
        <a:srgbClr val="35BCBF"/>
      </a:dk2>
      <a:lt2>
        <a:srgbClr val="FFFFFF"/>
      </a:lt2>
      <a:accent1>
        <a:srgbClr val="CED428"/>
      </a:accent1>
      <a:accent2>
        <a:srgbClr val="F7AF1C"/>
      </a:accent2>
      <a:accent3>
        <a:srgbClr val="35BCBF"/>
      </a:accent3>
      <a:accent4>
        <a:srgbClr val="919191"/>
      </a:accent4>
      <a:accent5>
        <a:srgbClr val="A9A9A9"/>
      </a:accent5>
      <a:accent6>
        <a:srgbClr val="D5D5D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TotalTime>
  <Words>517</Words>
  <Application>Microsoft Macintosh PowerPoint</Application>
  <PresentationFormat>On-screen Show (4:3)</PresentationFormat>
  <Paragraphs>89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2_Office Theme</vt:lpstr>
      <vt:lpstr>Capturing Quantities</vt:lpstr>
      <vt:lpstr>Capturing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Capturing Quantities</dc:title>
  <dc:creator>Grace Kelemanik</dc:creator>
  <cp:lastModifiedBy>Amy Lucenta</cp:lastModifiedBy>
  <cp:revision>32</cp:revision>
  <dcterms:created xsi:type="dcterms:W3CDTF">2016-09-20T20:13:19Z</dcterms:created>
  <dcterms:modified xsi:type="dcterms:W3CDTF">2018-04-04T22:38:31Z</dcterms:modified>
</cp:coreProperties>
</file>