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12"/>
  </p:notesMasterIdLst>
  <p:sldIdLst>
    <p:sldId id="270" r:id="rId2"/>
    <p:sldId id="258" r:id="rId3"/>
    <p:sldId id="271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64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071A0-6DD7-C443-A8BC-55D831935C4F}" type="datetimeFigureOut">
              <a:rPr lang="en-US" smtClean="0"/>
              <a:t>4/3/18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64E6-55F1-F54B-A5D4-A6CBD9EA4D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67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3A84690-F367-5B42-A89B-18605C67AC5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034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72E02C-688B-E148-A0F3-C0B51310B224}" type="slidenum">
              <a:rPr lang="en-US" smtClean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2</a:t>
            </a:fld>
            <a:endParaRPr lang="en-US" smtClean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9DB3E-6CC8-9447-A7DE-7E98D9EE83C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9A0E82-1A64-2B4D-B7AB-2082B3D8BF8F}" type="slidenum">
              <a:rPr lang="en-US" smtClean="0">
                <a:solidFill>
                  <a:prstClr val="black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pPr/>
              <a:t>6</a:t>
            </a:fld>
            <a:endParaRPr lang="en-US" smtClean="0">
              <a:solidFill>
                <a:prstClr val="black"/>
              </a:solidFill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447F7-9208-664B-AEB0-FA20B52B9E7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783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64E6-55F1-F54B-A5D4-A6CBD9EA4D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057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6BC4E2-C3FB-8D44-B00D-2CC5CCCB37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" y="239658"/>
            <a:ext cx="4524233" cy="45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07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49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99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71600" y="4572004"/>
            <a:ext cx="7772400" cy="1089025"/>
          </a:xfrm>
          <a:solidFill>
            <a:srgbClr val="F4F2C2"/>
          </a:solidFill>
        </p:spPr>
        <p:txBody>
          <a:bodyPr>
            <a:normAutofit/>
          </a:bodyPr>
          <a:lstStyle>
            <a:lvl1pPr algn="r">
              <a:defRPr sz="4000" baseline="0">
                <a:solidFill>
                  <a:srgbClr val="FF5200"/>
                </a:solidFill>
              </a:defRPr>
            </a:lvl1pPr>
          </a:lstStyle>
          <a:p>
            <a:r>
              <a:rPr lang="en-US" dirty="0" smtClean="0"/>
              <a:t>Click To Edit Sub-title Slide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400800"/>
            <a:ext cx="381000" cy="365125"/>
          </a:xfrm>
        </p:spPr>
        <p:txBody>
          <a:bodyPr/>
          <a:lstStyle>
            <a:lvl1pPr>
              <a:defRPr>
                <a:solidFill>
                  <a:srgbClr val="FF5200"/>
                </a:solidFill>
              </a:defRPr>
            </a:lvl1pPr>
          </a:lstStyle>
          <a:p>
            <a:fld id="{D8A17E6F-C5BE-48D7-8162-10EDD58414AA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C7E9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defTabSz="914400"/>
            <a:r>
              <a:rPr lang="en-US" dirty="0">
                <a:solidFill>
                  <a:prstClr val="white"/>
                </a:solidFill>
                <a:latin typeface="Calibri"/>
              </a:rPr>
              <a:t>          </a:t>
            </a:r>
          </a:p>
        </p:txBody>
      </p:sp>
      <p:pic>
        <p:nvPicPr>
          <p:cNvPr id="9" name="Picture 8" descr="Macintosh HD:Users:gracekelemanik:Desktop:FAA9BFA1-3170-4E5F-A295-E1708E5285D4[159]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5924" y="6248400"/>
            <a:ext cx="1000876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0649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80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4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99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6175947"/>
            <a:ext cx="1681334" cy="60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43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accent3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2960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0A6BC4E2-C3FB-8D44-B00D-2CC5CCCB3783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42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679" r:id="rId16"/>
  </p:sldLayoutIdLst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hf sldNum="0" hdr="0" ftr="0" dt="0"/>
  <p:txStyles>
    <p:titleStyle>
      <a:lvl1pPr marL="0" indent="0" algn="ctr" defTabSz="457200" rtl="0" eaLnBrk="1" latinLnBrk="0" hangingPunct="1">
        <a:spcBef>
          <a:spcPct val="0"/>
        </a:spcBef>
        <a:buNone/>
        <a:tabLst>
          <a:tab pos="685800" algn="l"/>
        </a:tabLst>
        <a:defRPr sz="3600" b="1" kern="1200">
          <a:solidFill>
            <a:schemeClr val="tx2">
              <a:lumMod val="40000"/>
              <a:lumOff val="60000"/>
            </a:schemeClr>
          </a:solidFill>
          <a:latin typeface="Open Sans" charset="0"/>
          <a:ea typeface="Open Sans" charset="0"/>
          <a:cs typeface="Open Sans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/>
        </a:buClr>
        <a:buSzPct val="120000"/>
        <a:buFont typeface="Wingdings" charset="2"/>
        <a:buChar char="§"/>
        <a:defRPr sz="2800" kern="1200">
          <a:solidFill>
            <a:schemeClr val="tx2">
              <a:lumMod val="40000"/>
              <a:lumOff val="60000"/>
            </a:schemeClr>
          </a:solidFill>
          <a:latin typeface="Open Sans" charset="0"/>
          <a:ea typeface="Open Sans" charset="0"/>
          <a:cs typeface="Open Sans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/>
        </a:buClr>
        <a:buSzPct val="120000"/>
        <a:buFont typeface="Wingdings" charset="2"/>
        <a:buChar char="§"/>
        <a:defRPr sz="2400" kern="1200">
          <a:solidFill>
            <a:schemeClr val="tx2">
              <a:lumMod val="40000"/>
              <a:lumOff val="60000"/>
            </a:schemeClr>
          </a:solidFill>
          <a:latin typeface="Open Sans" charset="0"/>
          <a:ea typeface="Open Sans" charset="0"/>
          <a:cs typeface="Open Sans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/>
        </a:buClr>
        <a:buSzPct val="120000"/>
        <a:buFont typeface="Wingdings" charset="2"/>
        <a:buChar char="§"/>
        <a:defRPr sz="2000" kern="1200">
          <a:solidFill>
            <a:schemeClr val="tx2">
              <a:lumMod val="40000"/>
              <a:lumOff val="60000"/>
            </a:schemeClr>
          </a:solidFill>
          <a:latin typeface="Open Sans" charset="0"/>
          <a:ea typeface="Open Sans" charset="0"/>
          <a:cs typeface="Open Sans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1"/>
        </a:buClr>
        <a:buSzPct val="120000"/>
        <a:buFont typeface="Wingdings" charset="2"/>
        <a:buChar char="§"/>
        <a:defRPr sz="1800" kern="1200">
          <a:solidFill>
            <a:schemeClr val="tx2">
              <a:lumMod val="40000"/>
              <a:lumOff val="60000"/>
            </a:schemeClr>
          </a:solidFill>
          <a:latin typeface="Open Sans" charset="0"/>
          <a:ea typeface="Open Sans" charset="0"/>
          <a:cs typeface="Open Sans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1"/>
        </a:buClr>
        <a:buSzPct val="120000"/>
        <a:buFont typeface="Wingdings" charset="2"/>
        <a:buChar char="§"/>
        <a:defRPr sz="1800" kern="1200">
          <a:solidFill>
            <a:schemeClr val="tx2">
              <a:lumMod val="40000"/>
              <a:lumOff val="60000"/>
            </a:schemeClr>
          </a:solidFill>
          <a:latin typeface="Open Sans" charset="0"/>
          <a:ea typeface="Open Sans" charset="0"/>
          <a:cs typeface="Open Sans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Relationship Id="rId7" Type="http://schemas.openxmlformats.org/officeDocument/2006/relationships/image" Target="../media/image7.png"/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microsoft.com/office/2007/relationships/hdphoto" Target="../media/hdphoto1.wdp"/><Relationship Id="rId7" Type="http://schemas.openxmlformats.org/officeDocument/2006/relationships/image" Target="../media/image11.png"/><Relationship Id="rId8" Type="http://schemas.openxmlformats.org/officeDocument/2006/relationships/image" Target="../media/image5.png"/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8.png"/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476721"/>
            <a:ext cx="8382000" cy="3105121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8000" dirty="0" smtClean="0">
                <a:solidFill>
                  <a:srgbClr val="7F7F7F"/>
                </a:solidFill>
              </a:rPr>
              <a:t>Connecting Representations</a:t>
            </a:r>
            <a:endParaRPr lang="en-US" sz="8000" dirty="0">
              <a:solidFill>
                <a:srgbClr val="7F7F7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0125"/>
            <a:ext cx="6400800" cy="771696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7F7F7F"/>
                </a:solidFill>
              </a:rPr>
              <a:t>An Instructional Routine to Develop </a:t>
            </a:r>
            <a:br>
              <a:rPr lang="en-US" sz="2000" dirty="0" smtClean="0">
                <a:solidFill>
                  <a:srgbClr val="7F7F7F"/>
                </a:solidFill>
              </a:rPr>
            </a:br>
            <a:r>
              <a:rPr lang="en-US" sz="2000" dirty="0" smtClean="0">
                <a:solidFill>
                  <a:srgbClr val="7F7F7F"/>
                </a:solidFill>
              </a:rPr>
              <a:t>ALL Students’ Structural Thinking</a:t>
            </a:r>
            <a:endParaRPr lang="en-US" sz="2000" dirty="0">
              <a:solidFill>
                <a:srgbClr val="7F7F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7224" y="6464218"/>
            <a:ext cx="2808807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35BCBF"/>
                </a:solidFill>
                <a:latin typeface="Open Sans" charset="0"/>
                <a:ea typeface="Open Sans" charset="0"/>
                <a:cs typeface="Open Sans" charset="0"/>
                <a:sym typeface="Arial"/>
              </a:rPr>
              <a:t>www.fosteringmathpractices.com</a:t>
            </a:r>
            <a:endParaRPr lang="en-US" sz="1400" dirty="0">
              <a:solidFill>
                <a:srgbClr val="35BCBF"/>
              </a:solidFill>
              <a:latin typeface="Open Sans" charset="0"/>
              <a:ea typeface="Open Sans" charset="0"/>
              <a:cs typeface="Open Sans" charset="0"/>
              <a:sym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3276" y="3748108"/>
            <a:ext cx="755744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333" y="8234596"/>
            <a:ext cx="1681334" cy="807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733" y="8437796"/>
            <a:ext cx="1681334" cy="807040"/>
          </a:xfrm>
          <a:prstGeom prst="rect">
            <a:avLst/>
          </a:prstGeom>
        </p:spPr>
      </p:pic>
      <p:pic>
        <p:nvPicPr>
          <p:cNvPr id="15" name="Picture 14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663" y="5499100"/>
            <a:ext cx="2353909" cy="92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21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5600" y="1829015"/>
            <a:ext cx="8331200" cy="4292347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 </a:t>
            </a:r>
          </a:p>
          <a:p>
            <a:pPr marL="514350" lvl="0" indent="-514350">
              <a:buFont typeface="+mj-lt"/>
              <a:buAutoNum type="alphaUcPeriod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When interpreting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an </a:t>
            </a:r>
            <a:r>
              <a:rPr lang="en-US" i="1" dirty="0" smtClean="0">
                <a:solidFill>
                  <a:srgbClr val="7F7F7F"/>
                </a:solidFill>
                <a:latin typeface="Arial"/>
                <a:cs typeface="Arial"/>
              </a:rPr>
              <a:t>equations </a:t>
            </a:r>
            <a:r>
              <a:rPr lang="en-US" i="1" dirty="0" smtClean="0">
                <a:solidFill>
                  <a:srgbClr val="7F7F7F"/>
                </a:solidFill>
                <a:latin typeface="Arial"/>
                <a:cs typeface="Arial"/>
              </a:rPr>
              <a:t>/ </a:t>
            </a:r>
            <a:r>
              <a:rPr lang="en-US" i="1" dirty="0" smtClean="0">
                <a:solidFill>
                  <a:srgbClr val="7F7F7F"/>
                </a:solidFill>
                <a:latin typeface="Arial"/>
                <a:cs typeface="Arial"/>
              </a:rPr>
              <a:t>written statements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, 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I learned to pay attention to…</a:t>
            </a:r>
          </a:p>
          <a:p>
            <a:pPr marL="514350" lvl="0" indent="-514350">
              <a:buFont typeface="+mj-lt"/>
              <a:buAutoNum type="alphaUcPeriod"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When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connecting representations, 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I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learned to ask myself…</a:t>
            </a: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 marL="0" lvl="0" indent="0">
              <a:buNone/>
            </a:pPr>
            <a:endParaRPr lang="en-US" dirty="0">
              <a:solidFill>
                <a:srgbClr val="7F7F7F"/>
              </a:solidFill>
              <a:latin typeface="Arial"/>
              <a:cs typeface="Arial"/>
            </a:endParaRPr>
          </a:p>
          <a:p>
            <a:pPr marL="514350" lvl="0" indent="-514350">
              <a:buFont typeface="+mj-lt"/>
              <a:buAutoNum type="alphaUcPeriod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A new mathematical connection I 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made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…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0" y="254000"/>
            <a:ext cx="90043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Meta-Reflection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9" name="Content Placeholder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66" y="308740"/>
            <a:ext cx="885669" cy="8856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535" y="751575"/>
            <a:ext cx="1010832" cy="926431"/>
          </a:xfrm>
          <a:prstGeom prst="rect">
            <a:avLst/>
          </a:prstGeom>
        </p:spPr>
      </p:pic>
      <p:pic>
        <p:nvPicPr>
          <p:cNvPr id="11" name="Picture 10" descr="talk-talk-talk-blue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70" y="215039"/>
            <a:ext cx="1125630" cy="9242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85" y="254000"/>
            <a:ext cx="1498816" cy="149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4846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940004" cy="1143000"/>
          </a:xfrm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Connecting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Representations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03306"/>
            <a:ext cx="8229600" cy="4597497"/>
          </a:xfrm>
          <a:noFill/>
        </p:spPr>
        <p:txBody>
          <a:bodyPr>
            <a:noAutofit/>
          </a:bodyPr>
          <a:lstStyle/>
          <a:p>
            <a:pPr marL="1365250" indent="-1365250">
              <a:buNone/>
            </a:pPr>
            <a:r>
              <a:rPr lang="en-US" sz="3600" b="1" dirty="0" smtClean="0">
                <a:solidFill>
                  <a:srgbClr val="7F7F7F"/>
                </a:solidFill>
              </a:rPr>
              <a:t>WHAT</a:t>
            </a:r>
            <a:r>
              <a:rPr lang="en-US" sz="3600" dirty="0" smtClean="0">
                <a:solidFill>
                  <a:srgbClr val="7F7F7F"/>
                </a:solidFill>
              </a:rPr>
              <a:t>: </a:t>
            </a:r>
            <a:r>
              <a:rPr lang="en-US" sz="3600" dirty="0">
                <a:solidFill>
                  <a:srgbClr val="7F7F7F"/>
                </a:solidFill>
              </a:rPr>
              <a:t>Match </a:t>
            </a:r>
            <a:r>
              <a:rPr lang="en-US" sz="3600" dirty="0" smtClean="0">
                <a:solidFill>
                  <a:srgbClr val="7F7F7F"/>
                </a:solidFill>
              </a:rPr>
              <a:t>written statement</a:t>
            </a:r>
            <a:r>
              <a:rPr lang="en-US" sz="3600" dirty="0" smtClean="0">
                <a:solidFill>
                  <a:srgbClr val="7F7F7F"/>
                </a:solidFill>
              </a:rPr>
              <a:t>s </a:t>
            </a:r>
            <a:r>
              <a:rPr lang="en-US" sz="3600" dirty="0">
                <a:solidFill>
                  <a:srgbClr val="7F7F7F"/>
                </a:solidFill>
              </a:rPr>
              <a:t>to </a:t>
            </a:r>
            <a:r>
              <a:rPr lang="en-US" sz="3600" dirty="0" smtClean="0">
                <a:solidFill>
                  <a:srgbClr val="7F7F7F"/>
                </a:solidFill>
              </a:rPr>
              <a:t>equations </a:t>
            </a:r>
            <a:r>
              <a:rPr lang="en-US" sz="3600" dirty="0">
                <a:solidFill>
                  <a:srgbClr val="7F7F7F"/>
                </a:solidFill>
              </a:rPr>
              <a:t>by </a:t>
            </a:r>
            <a:r>
              <a:rPr lang="en-US" sz="3600" b="1" dirty="0" smtClean="0">
                <a:solidFill>
                  <a:srgbClr val="7F7F7F"/>
                </a:solidFill>
              </a:rPr>
              <a:t>chunking</a:t>
            </a:r>
            <a:r>
              <a:rPr lang="en-US" sz="3600" dirty="0">
                <a:solidFill>
                  <a:srgbClr val="7F7F7F"/>
                </a:solidFill>
              </a:rPr>
              <a:t> </a:t>
            </a:r>
            <a:r>
              <a:rPr lang="en-US" sz="3600" dirty="0" smtClean="0">
                <a:solidFill>
                  <a:srgbClr val="7F7F7F"/>
                </a:solidFill>
              </a:rPr>
              <a:t>and </a:t>
            </a:r>
            <a:r>
              <a:rPr lang="en-US" sz="3600" b="1" dirty="0">
                <a:solidFill>
                  <a:srgbClr val="7F7F7F"/>
                </a:solidFill>
              </a:rPr>
              <a:t>connecting</a:t>
            </a:r>
            <a:r>
              <a:rPr lang="en-US" sz="3600" dirty="0">
                <a:solidFill>
                  <a:srgbClr val="7F7F7F"/>
                </a:solidFill>
              </a:rPr>
              <a:t> to math you </a:t>
            </a:r>
            <a:r>
              <a:rPr lang="en-US" sz="3600" dirty="0" smtClean="0">
                <a:solidFill>
                  <a:srgbClr val="7F7F7F"/>
                </a:solidFill>
              </a:rPr>
              <a:t>know.</a:t>
            </a:r>
            <a:endParaRPr lang="en-US" sz="1100" dirty="0" smtClean="0">
              <a:solidFill>
                <a:srgbClr val="7F7F7F"/>
              </a:solidFill>
            </a:endParaRPr>
          </a:p>
          <a:p>
            <a:pPr marL="1317625" indent="-1317625">
              <a:buNone/>
            </a:pPr>
            <a:r>
              <a:rPr lang="en-US" sz="3600" b="1" dirty="0" smtClean="0">
                <a:solidFill>
                  <a:srgbClr val="7F7F7F"/>
                </a:solidFill>
              </a:rPr>
              <a:t>WHY</a:t>
            </a:r>
            <a:r>
              <a:rPr lang="en-US" sz="3600" dirty="0" smtClean="0">
                <a:solidFill>
                  <a:srgbClr val="7F7F7F"/>
                </a:solidFill>
              </a:rPr>
              <a:t>: To “think like mathematicians”,  to use mathematical </a:t>
            </a:r>
            <a:r>
              <a:rPr lang="en-US" sz="3600" i="1" dirty="0" smtClean="0">
                <a:solidFill>
                  <a:srgbClr val="7F7F7F"/>
                </a:solidFill>
              </a:rPr>
              <a:t>structure</a:t>
            </a:r>
            <a:r>
              <a:rPr lang="en-US" sz="3600" dirty="0" smtClean="0">
                <a:solidFill>
                  <a:srgbClr val="7F7F7F"/>
                </a:solidFill>
              </a:rPr>
              <a:t> to match two different representations.</a:t>
            </a:r>
          </a:p>
        </p:txBody>
      </p:sp>
      <p:sp>
        <p:nvSpPr>
          <p:cNvPr id="5" name="Rectangle 4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3" name="Picture 2" descr="chain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2899"/>
            <a:ext cx="1596606" cy="159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44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</a:rPr>
              <a:t>Connecting Representations</a:t>
            </a:r>
            <a:endParaRPr lang="en-US" dirty="0">
              <a:solidFill>
                <a:srgbClr val="7F7F7F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1" y="2719245"/>
            <a:ext cx="1549400" cy="142003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184" y="2719245"/>
            <a:ext cx="1498816" cy="149881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743" y="4337480"/>
            <a:ext cx="1187003" cy="1165011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Think</a:t>
            </a:r>
            <a:endParaRPr lang="en-US" sz="2200" dirty="0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38946" y="4337479"/>
            <a:ext cx="1814261" cy="1165010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Make connections</a:t>
            </a:r>
            <a:endParaRPr lang="en-US" sz="2200" dirty="0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287251" y="4334088"/>
            <a:ext cx="1865833" cy="1165011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Share &amp; study connections</a:t>
            </a:r>
            <a:endParaRPr lang="en-US" sz="2200" dirty="0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556500" y="4337480"/>
            <a:ext cx="1447800" cy="1165010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Reflect on learning</a:t>
            </a:r>
            <a:endParaRPr lang="en-US" sz="2200" dirty="0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4" name="Content Placeholder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1" y="2825302"/>
            <a:ext cx="1357549" cy="1357549"/>
          </a:xfrm>
          <a:prstGeom prst="rect">
            <a:avLst/>
          </a:prstGeom>
        </p:spPr>
      </p:pic>
      <p:pic>
        <p:nvPicPr>
          <p:cNvPr id="15" name="Picture 14" descr="talk-talk-talk-blue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23" y="2719245"/>
            <a:ext cx="1725361" cy="14166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87753" y="4337479"/>
            <a:ext cx="2145233" cy="1165011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2200" dirty="0" smtClean="0">
                <a:solidFill>
                  <a:schemeClr val="bg2"/>
                </a:solidFill>
                <a:latin typeface="Open Sans" charset="0"/>
                <a:ea typeface="Open Sans" charset="0"/>
                <a:cs typeface="Open Sans" charset="0"/>
              </a:rPr>
              <a:t>Create representation</a:t>
            </a:r>
            <a:endParaRPr lang="en-US" sz="2200" dirty="0">
              <a:solidFill>
                <a:schemeClr val="bg2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80" y="3171164"/>
            <a:ext cx="873820" cy="873820"/>
          </a:xfrm>
          <a:prstGeom prst="rect">
            <a:avLst/>
          </a:prstGeom>
        </p:spPr>
      </p:pic>
      <p:pic>
        <p:nvPicPr>
          <p:cNvPr id="20" name="Content Placeholder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80" y="2719245"/>
            <a:ext cx="874947" cy="874947"/>
          </a:xfrm>
          <a:prstGeom prst="rect">
            <a:avLst/>
          </a:prstGeom>
        </p:spPr>
      </p:pic>
      <p:pic>
        <p:nvPicPr>
          <p:cNvPr id="21" name="Picture 20" descr="talk-talk-talk-blue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27" y="2719245"/>
            <a:ext cx="823659" cy="823659"/>
          </a:xfrm>
          <a:prstGeom prst="rect">
            <a:avLst/>
          </a:prstGeom>
        </p:spPr>
      </p:pic>
      <p:pic>
        <p:nvPicPr>
          <p:cNvPr id="17" name="Picture 16" descr="chain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74639"/>
            <a:ext cx="1354866" cy="1354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2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b="1" dirty="0" smtClean="0"/>
              <a:t>Ask yourself…</a:t>
            </a:r>
          </a:p>
          <a:p>
            <a:pPr marL="514350" indent="-514350">
              <a:buNone/>
            </a:pPr>
            <a:endParaRPr lang="en-US" dirty="0" smtClean="0"/>
          </a:p>
          <a:p>
            <a:pPr lvl="1" indent="-342900"/>
            <a:r>
              <a:rPr lang="en-US" sz="3200" dirty="0" smtClean="0">
                <a:solidFill>
                  <a:srgbClr val="7F7F7F"/>
                </a:solidFill>
              </a:rPr>
              <a:t>What part of the </a:t>
            </a:r>
            <a:r>
              <a:rPr lang="en-US" sz="3200" i="1" dirty="0" smtClean="0">
                <a:solidFill>
                  <a:srgbClr val="7F7F7F"/>
                </a:solidFill>
              </a:rPr>
              <a:t>written statement </a:t>
            </a:r>
            <a:r>
              <a:rPr lang="en-US" sz="3200" dirty="0" smtClean="0">
                <a:solidFill>
                  <a:srgbClr val="7F7F7F"/>
                </a:solidFill>
              </a:rPr>
              <a:t>will help me connect to a chunk of the </a:t>
            </a:r>
            <a:r>
              <a:rPr lang="en-US" sz="3200" i="1" dirty="0" smtClean="0">
                <a:solidFill>
                  <a:srgbClr val="7F7F7F"/>
                </a:solidFill>
              </a:rPr>
              <a:t>equation</a:t>
            </a:r>
            <a:r>
              <a:rPr lang="en-US" sz="3200" dirty="0" smtClean="0">
                <a:solidFill>
                  <a:srgbClr val="7F7F7F"/>
                </a:solidFill>
              </a:rPr>
              <a:t>? </a:t>
            </a:r>
            <a:endParaRPr lang="en-US" sz="3200" dirty="0" smtClean="0">
              <a:solidFill>
                <a:srgbClr val="7F7F7F"/>
              </a:solidFill>
            </a:endParaRPr>
          </a:p>
          <a:p>
            <a:pPr lvl="1" indent="-342900"/>
            <a:endParaRPr lang="en-US" sz="3200" dirty="0" smtClean="0"/>
          </a:p>
          <a:p>
            <a:pPr lvl="1" indent="-342900"/>
            <a:r>
              <a:rPr lang="en-US" sz="3200" dirty="0" smtClean="0">
                <a:solidFill>
                  <a:srgbClr val="7F7F7F"/>
                </a:solidFill>
              </a:rPr>
              <a:t>What about the </a:t>
            </a:r>
            <a:r>
              <a:rPr lang="en-US" sz="3200" i="1" dirty="0" smtClean="0">
                <a:solidFill>
                  <a:srgbClr val="7F7F7F"/>
                </a:solidFill>
              </a:rPr>
              <a:t>equation </a:t>
            </a:r>
            <a:r>
              <a:rPr lang="en-US" sz="3200" dirty="0" smtClean="0">
                <a:solidFill>
                  <a:srgbClr val="7F7F7F"/>
                </a:solidFill>
              </a:rPr>
              <a:t>will help me connect to the </a:t>
            </a:r>
            <a:r>
              <a:rPr lang="en-US" sz="3200" i="1" dirty="0" smtClean="0">
                <a:solidFill>
                  <a:srgbClr val="7F7F7F"/>
                </a:solidFill>
              </a:rPr>
              <a:t>written statement</a:t>
            </a:r>
            <a:r>
              <a:rPr lang="en-US" sz="3200" dirty="0" smtClean="0">
                <a:solidFill>
                  <a:srgbClr val="7F7F7F"/>
                </a:solidFill>
              </a:rPr>
              <a:t>?</a:t>
            </a:r>
            <a:endParaRPr lang="en-US" sz="3200" dirty="0">
              <a:solidFill>
                <a:srgbClr val="7F7F7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369651"/>
            <a:ext cx="6477000" cy="135754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Think</a:t>
            </a:r>
            <a:endParaRPr lang="en-US" sz="440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6" name="Content Placeholder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51" y="382351"/>
            <a:ext cx="1357549" cy="1357549"/>
          </a:xfrm>
          <a:prstGeom prst="rect">
            <a:avLst/>
          </a:prstGeom>
        </p:spPr>
      </p:pic>
      <p:pic>
        <p:nvPicPr>
          <p:cNvPr id="8" name="Picture 7" descr="cha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3551" y="369651"/>
            <a:ext cx="1370249" cy="13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358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160980" y="1967731"/>
            <a:ext cx="8853359" cy="3524032"/>
          </a:xfrm>
          <a:prstGeom prst="wedgeEllipseCallout">
            <a:avLst>
              <a:gd name="adj1" fmla="val -46245"/>
              <a:gd name="adj2" fmla="val 71637"/>
            </a:avLst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50000"/>
              </a:lnSpc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1081" y="345595"/>
            <a:ext cx="6951020" cy="135754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Make Connections</a:t>
            </a:r>
            <a:endParaRPr lang="en-US" sz="440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81" y="283114"/>
            <a:ext cx="1549400" cy="1420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1081" y="3057138"/>
            <a:ext cx="7226300" cy="1364476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“I saw</a:t>
            </a:r>
            <a:r>
              <a:rPr lang="is-I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… so I connected...</a:t>
            </a:r>
            <a:r>
              <a:rPr lang="is-I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”</a:t>
            </a:r>
          </a:p>
          <a:p>
            <a:pPr algn="ctr">
              <a:lnSpc>
                <a:spcPct val="50000"/>
              </a:lnSpc>
            </a:pPr>
            <a:endParaRPr lang="is-I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50000"/>
              </a:lnSpc>
            </a:pPr>
            <a:endParaRPr lang="is-I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50000"/>
              </a:lnSpc>
            </a:pPr>
            <a:endParaRPr lang="is-I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  <a:p>
            <a:pPr algn="ctr">
              <a:lnSpc>
                <a:spcPct val="50000"/>
              </a:lnSpc>
            </a:pPr>
            <a:r>
              <a:rPr lang="is-I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“... </a:t>
            </a:r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c</a:t>
            </a:r>
            <a:r>
              <a:rPr lang="is-I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onnects to ...  </a:t>
            </a:r>
            <a:r>
              <a:rPr lang="en-U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b</a:t>
            </a:r>
            <a:r>
              <a:rPr lang="is-IS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ecause</a:t>
            </a:r>
            <a:r>
              <a:rPr lang="is-I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...”</a:t>
            </a:r>
            <a:endParaRPr lang="en-US" sz="32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1" name="Picture 10" descr="ch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6725" y="283114"/>
            <a:ext cx="1370249" cy="13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726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Callout 7"/>
          <p:cNvSpPr/>
          <p:nvPr/>
        </p:nvSpPr>
        <p:spPr>
          <a:xfrm>
            <a:off x="2848279" y="1578667"/>
            <a:ext cx="6295721" cy="1701800"/>
          </a:xfrm>
          <a:prstGeom prst="wedgeEllipseCallout">
            <a:avLst>
              <a:gd name="adj1" fmla="val -53788"/>
              <a:gd name="adj2" fmla="val 47784"/>
            </a:avLst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We noticed</a:t>
            </a:r>
            <a:r>
              <a:rPr lang="is-I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… so we ...</a:t>
            </a:r>
          </a:p>
          <a:p>
            <a:pPr algn="ctr"/>
            <a:r>
              <a:rPr lang="is-I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We knew...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s</a:t>
            </a:r>
            <a:r>
              <a:rPr lang="is-IS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o we...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60980" y="4286155"/>
            <a:ext cx="6836720" cy="1968408"/>
          </a:xfrm>
          <a:prstGeom prst="wedgeEllipseCallout">
            <a:avLst>
              <a:gd name="adj1" fmla="val 48768"/>
              <a:gd name="adj2" fmla="val 66704"/>
            </a:avLst>
          </a:prstGeom>
          <a:solidFill>
            <a:srgbClr val="FFFFFF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7F7F7F"/>
                </a:solidFill>
                <a:latin typeface="Arial"/>
                <a:cs typeface="Arial"/>
              </a:rPr>
              <a:t>They noticed</a:t>
            </a:r>
            <a:r>
              <a:rPr lang="is-IS" sz="3200" dirty="0" smtClean="0">
                <a:solidFill>
                  <a:srgbClr val="7F7F7F"/>
                </a:solidFill>
                <a:latin typeface="Arial"/>
                <a:cs typeface="Arial"/>
              </a:rPr>
              <a:t>… so they ...</a:t>
            </a:r>
          </a:p>
          <a:p>
            <a:pPr algn="ctr"/>
            <a:r>
              <a:rPr lang="is-IS" sz="3200" dirty="0" smtClean="0">
                <a:solidFill>
                  <a:srgbClr val="7F7F7F"/>
                </a:solidFill>
                <a:latin typeface="Arial"/>
                <a:cs typeface="Arial"/>
              </a:rPr>
              <a:t>They knew... </a:t>
            </a:r>
            <a:r>
              <a:rPr lang="en-US" sz="3200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lang="is-IS" sz="3200" dirty="0" smtClean="0">
                <a:solidFill>
                  <a:srgbClr val="7F7F7F"/>
                </a:solidFill>
                <a:latin typeface="Arial"/>
                <a:cs typeface="Arial"/>
              </a:rPr>
              <a:t>o they...</a:t>
            </a:r>
            <a:endParaRPr lang="en-US" sz="3200" dirty="0">
              <a:solidFill>
                <a:srgbClr val="7F7F7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19" name="Picture 18" descr="talk-talk-talk-blue.png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9720" y="4286155"/>
            <a:ext cx="1725361" cy="14166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0980" y="221118"/>
            <a:ext cx="8830619" cy="135754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          Share &amp; Study Connections</a:t>
            </a:r>
            <a:endParaRPr lang="en-US" sz="4400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17" name="Picture 16" descr="talk-talk-talk-blue.png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80808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0" y="221118"/>
            <a:ext cx="1725361" cy="14166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273" y="2297201"/>
            <a:ext cx="2666576" cy="2291774"/>
          </a:xfrm>
          <a:prstGeom prst="rect">
            <a:avLst/>
          </a:prstGeom>
        </p:spPr>
      </p:pic>
      <p:pic>
        <p:nvPicPr>
          <p:cNvPr id="13" name="Picture 12" descr="chain.png"/>
          <p:cNvPicPr>
            <a:picLocks noChangeAspect="1"/>
          </p:cNvPicPr>
          <p:nvPr/>
        </p:nvPicPr>
        <p:blipFill>
          <a:blip r:embed="rId8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172" y="2594298"/>
            <a:ext cx="686169" cy="686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3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 txBox="1">
            <a:spLocks/>
          </p:cNvSpPr>
          <p:nvPr/>
        </p:nvSpPr>
        <p:spPr>
          <a:xfrm>
            <a:off x="546100" y="1880954"/>
            <a:ext cx="8229600" cy="49146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 </a:t>
            </a:r>
            <a:r>
              <a:rPr lang="en-US" sz="5000" i="1" cap="all" dirty="0" smtClean="0">
                <a:solidFill>
                  <a:srgbClr val="7F7F7F"/>
                </a:solidFill>
                <a:latin typeface="Arial"/>
                <a:cs typeface="Arial"/>
              </a:rPr>
              <a:t>Think </a:t>
            </a:r>
            <a:r>
              <a:rPr lang="en-US" sz="5000" cap="all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</a:p>
          <a:p>
            <a:pPr>
              <a:buFont typeface="Arial"/>
              <a:buNone/>
            </a:pPr>
            <a:endParaRPr lang="en-US" dirty="0" smtClean="0">
              <a:solidFill>
                <a:srgbClr val="7F7F7F"/>
              </a:solidFill>
              <a:latin typeface="Arial"/>
              <a:cs typeface="Arial"/>
            </a:endParaRPr>
          </a:p>
          <a:p>
            <a:pPr>
              <a:buFont typeface="Arial"/>
              <a:buNone/>
            </a:pPr>
            <a:r>
              <a:rPr lang="en-US" b="1" dirty="0" smtClean="0">
                <a:solidFill>
                  <a:srgbClr val="7F7F7F"/>
                </a:solidFill>
                <a:latin typeface="Arial"/>
                <a:cs typeface="Arial"/>
              </a:rPr>
              <a:t>Ask yourself…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“</a:t>
            </a:r>
            <a:r>
              <a:rPr lang="en-US" dirty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What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 do you notice about this </a:t>
            </a:r>
            <a:r>
              <a:rPr lang="en-US" i="1" dirty="0" smtClean="0">
                <a:solidFill>
                  <a:srgbClr val="7F7F7F"/>
                </a:solidFill>
                <a:latin typeface="Arial"/>
                <a:cs typeface="Arial"/>
              </a:rPr>
              <a:t>equation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?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” </a:t>
            </a:r>
          </a:p>
          <a:p>
            <a:pPr lvl="1">
              <a:buFont typeface="Wingdings" charset="2"/>
              <a:buChar char="§"/>
            </a:pP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 “How can you chunk this </a:t>
            </a:r>
            <a:r>
              <a:rPr lang="en-US" i="1" dirty="0" smtClean="0">
                <a:solidFill>
                  <a:srgbClr val="7F7F7F"/>
                </a:solidFill>
                <a:latin typeface="Arial"/>
                <a:cs typeface="Arial"/>
              </a:rPr>
              <a:t>equation</a:t>
            </a:r>
            <a:r>
              <a:rPr lang="en-US" dirty="0" smtClean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7F7F7F"/>
                </a:solidFill>
                <a:latin typeface="Arial"/>
                <a:cs typeface="Arial"/>
              </a:rPr>
              <a:t>into pieces you can describe?” </a:t>
            </a:r>
          </a:p>
        </p:txBody>
      </p:sp>
      <p:sp>
        <p:nvSpPr>
          <p:cNvPr id="9" name="Rectangle 8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10" name="Content Placeholder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051" y="1600203"/>
            <a:ext cx="1357549" cy="1357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2751" y="242654"/>
            <a:ext cx="6951020" cy="135754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Create a Representation</a:t>
            </a:r>
            <a:endParaRPr lang="en-US" sz="4400" b="1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12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387859"/>
            <a:ext cx="8229600" cy="2920741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000" dirty="0" smtClean="0">
                <a:solidFill>
                  <a:srgbClr val="7F7F7F"/>
                </a:solidFill>
              </a:rPr>
              <a:t> </a:t>
            </a:r>
            <a:r>
              <a:rPr lang="en-US" sz="5000" i="1" dirty="0" smtClean="0">
                <a:solidFill>
                  <a:srgbClr val="7F7F7F"/>
                </a:solidFill>
              </a:rPr>
              <a:t>Pair</a:t>
            </a:r>
          </a:p>
          <a:p>
            <a:pPr algn="ctr">
              <a:buNone/>
            </a:pPr>
            <a:r>
              <a:rPr lang="en-US" sz="1900" dirty="0" smtClean="0">
                <a:solidFill>
                  <a:srgbClr val="7F7F7F"/>
                </a:solidFill>
              </a:rPr>
              <a:t> </a:t>
            </a:r>
            <a:endParaRPr lang="en-US" sz="5000" dirty="0" smtClean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Share your interpretations of the </a:t>
            </a:r>
            <a:r>
              <a:rPr lang="en-US" i="1" dirty="0" smtClean="0">
                <a:solidFill>
                  <a:srgbClr val="7F7F7F"/>
                </a:solidFill>
              </a:rPr>
              <a:t>equation</a:t>
            </a:r>
            <a:r>
              <a:rPr lang="en-US" dirty="0" smtClean="0">
                <a:solidFill>
                  <a:srgbClr val="7F7F7F"/>
                </a:solidFill>
              </a:rPr>
              <a:t>. </a:t>
            </a:r>
            <a:endParaRPr lang="en-US" dirty="0">
              <a:solidFill>
                <a:srgbClr val="7F7F7F"/>
              </a:solidFill>
            </a:endParaRPr>
          </a:p>
          <a:p>
            <a:r>
              <a:rPr lang="en-US" dirty="0">
                <a:solidFill>
                  <a:srgbClr val="7F7F7F"/>
                </a:solidFill>
              </a:rPr>
              <a:t>Together create a </a:t>
            </a:r>
            <a:r>
              <a:rPr lang="en-US" dirty="0" smtClean="0">
                <a:solidFill>
                  <a:srgbClr val="7F7F7F"/>
                </a:solidFill>
              </a:rPr>
              <a:t>matching </a:t>
            </a:r>
            <a:r>
              <a:rPr lang="en-US" i="1" dirty="0" smtClean="0">
                <a:solidFill>
                  <a:srgbClr val="7F7F7F"/>
                </a:solidFill>
              </a:rPr>
              <a:t>written statement</a:t>
            </a:r>
            <a:r>
              <a:rPr lang="en-US" dirty="0" smtClean="0">
                <a:solidFill>
                  <a:srgbClr val="7F7F7F"/>
                </a:solidFill>
              </a:rPr>
              <a:t>.</a:t>
            </a:r>
            <a:endParaRPr lang="en-US" dirty="0">
              <a:solidFill>
                <a:srgbClr val="7F7F7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7F7F7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801" y="2057403"/>
            <a:ext cx="1549400" cy="14200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751" y="242654"/>
            <a:ext cx="6951020" cy="135754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Create a Representation</a:t>
            </a:r>
            <a:endParaRPr lang="en-US" sz="4400" b="1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80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159003"/>
            <a:ext cx="8229600" cy="3301997"/>
          </a:xfrm>
          <a:solidFill>
            <a:srgbClr val="FFFFFF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>
                <a:solidFill>
                  <a:srgbClr val="7F7F7F"/>
                </a:solidFill>
              </a:rPr>
              <a:t> </a:t>
            </a:r>
            <a:r>
              <a:rPr lang="en-US" sz="5000" i="1" dirty="0" smtClean="0">
                <a:solidFill>
                  <a:srgbClr val="7F7F7F"/>
                </a:solidFill>
              </a:rPr>
              <a:t>Share</a:t>
            </a:r>
            <a:r>
              <a:rPr lang="en-US" sz="5000" dirty="0" smtClean="0">
                <a:solidFill>
                  <a:srgbClr val="7F7F7F"/>
                </a:solidFill>
              </a:rPr>
              <a:t> </a:t>
            </a:r>
            <a:endParaRPr lang="en-US" dirty="0" smtClean="0">
              <a:solidFill>
                <a:srgbClr val="7F7F7F"/>
              </a:solidFill>
            </a:endParaRPr>
          </a:p>
          <a:p>
            <a:pPr lvl="0">
              <a:buNone/>
            </a:pPr>
            <a:endParaRPr lang="en-US" dirty="0">
              <a:solidFill>
                <a:srgbClr val="7F7F7F"/>
              </a:solidFill>
            </a:endParaRPr>
          </a:p>
          <a:p>
            <a:pPr lvl="0">
              <a:buNone/>
            </a:pPr>
            <a:r>
              <a:rPr lang="en-US" dirty="0">
                <a:solidFill>
                  <a:srgbClr val="7F7F7F"/>
                </a:solidFill>
              </a:rPr>
              <a:t>They noticed… so they…</a:t>
            </a:r>
          </a:p>
          <a:p>
            <a:pPr lvl="0">
              <a:buNone/>
            </a:pPr>
            <a:endParaRPr lang="en-US" dirty="0">
              <a:solidFill>
                <a:srgbClr val="7F7F7F"/>
              </a:solidFill>
            </a:endParaRPr>
          </a:p>
          <a:p>
            <a:pPr lvl="0">
              <a:buNone/>
            </a:pPr>
            <a:r>
              <a:rPr lang="en-US" dirty="0">
                <a:solidFill>
                  <a:srgbClr val="7F7F7F"/>
                </a:solidFill>
              </a:rPr>
              <a:t>When they saw…it made them think </a:t>
            </a:r>
            <a:r>
              <a:rPr lang="en-US" dirty="0"/>
              <a:t>of… so they…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-9269" y="32899"/>
            <a:ext cx="9153269" cy="6858000"/>
          </a:xfrm>
          <a:prstGeom prst="rect">
            <a:avLst/>
          </a:prstGeom>
          <a:noFill/>
          <a:ln w="101600" cmpd="sng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sz="1400" kern="0">
              <a:solidFill>
                <a:srgbClr val="000000"/>
              </a:solidFill>
              <a:latin typeface="Calibri"/>
              <a:sym typeface="Arial"/>
            </a:endParaRPr>
          </a:p>
        </p:txBody>
      </p:sp>
      <p:pic>
        <p:nvPicPr>
          <p:cNvPr id="8" name="Picture 7" descr="talk-talk-talk-blue.pn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523" y="1906445"/>
            <a:ext cx="1725361" cy="14166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2751" y="242654"/>
            <a:ext cx="6951020" cy="1357549"/>
          </a:xfrm>
          <a:prstGeom prst="round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/>
            <a:r>
              <a:rPr lang="en-US" sz="4400" b="1" dirty="0" smtClean="0">
                <a:solidFill>
                  <a:srgbClr val="7F7F7F"/>
                </a:solidFill>
                <a:latin typeface="Open Sans" charset="0"/>
                <a:ea typeface="Open Sans" charset="0"/>
                <a:cs typeface="Open Sans" charset="0"/>
              </a:rPr>
              <a:t>Create a Representation</a:t>
            </a:r>
            <a:endParaRPr lang="en-US" sz="4400" b="1" dirty="0">
              <a:solidFill>
                <a:srgbClr val="7F7F7F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13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Custom 6">
      <a:dk1>
        <a:srgbClr val="000000"/>
      </a:dk1>
      <a:lt1>
        <a:srgbClr val="FFFFFF"/>
      </a:lt1>
      <a:dk2>
        <a:srgbClr val="35BCBF"/>
      </a:dk2>
      <a:lt2>
        <a:srgbClr val="FFFFFF"/>
      </a:lt2>
      <a:accent1>
        <a:srgbClr val="CED428"/>
      </a:accent1>
      <a:accent2>
        <a:srgbClr val="F7AF1C"/>
      </a:accent2>
      <a:accent3>
        <a:srgbClr val="35BCBF"/>
      </a:accent3>
      <a:accent4>
        <a:srgbClr val="919191"/>
      </a:accent4>
      <a:accent5>
        <a:srgbClr val="A9A9A9"/>
      </a:accent5>
      <a:accent6>
        <a:srgbClr val="D5D5D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Custom 6">
    <a:dk1>
      <a:srgbClr val="000000"/>
    </a:dk1>
    <a:lt1>
      <a:srgbClr val="FFFFFF"/>
    </a:lt1>
    <a:dk2>
      <a:srgbClr val="35BCBF"/>
    </a:dk2>
    <a:lt2>
      <a:srgbClr val="FFFFFF"/>
    </a:lt2>
    <a:accent1>
      <a:srgbClr val="CED428"/>
    </a:accent1>
    <a:accent2>
      <a:srgbClr val="F7AF1C"/>
    </a:accent2>
    <a:accent3>
      <a:srgbClr val="35BCBF"/>
    </a:accent3>
    <a:accent4>
      <a:srgbClr val="919191"/>
    </a:accent4>
    <a:accent5>
      <a:srgbClr val="A9A9A9"/>
    </a:accent5>
    <a:accent6>
      <a:srgbClr val="D5D5D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</TotalTime>
  <Words>179</Words>
  <Application>Microsoft Macintosh PowerPoint</Application>
  <PresentationFormat>On-screen Show (4:3)</PresentationFormat>
  <Paragraphs>59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3_Office Theme</vt:lpstr>
      <vt:lpstr>Connecting Representations</vt:lpstr>
      <vt:lpstr>Connecting Representations</vt:lpstr>
      <vt:lpstr>Connecting Representations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Representations</dc:title>
  <dc:creator>Grace Kelemanik</dc:creator>
  <cp:lastModifiedBy>Grace Kelemanik</cp:lastModifiedBy>
  <cp:revision>29</cp:revision>
  <dcterms:created xsi:type="dcterms:W3CDTF">2016-09-20T14:48:23Z</dcterms:created>
  <dcterms:modified xsi:type="dcterms:W3CDTF">2018-04-03T18:43:02Z</dcterms:modified>
</cp:coreProperties>
</file>